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6" r:id="rId3"/>
    <p:sldId id="1676" r:id="rId4"/>
    <p:sldId id="1693" r:id="rId5"/>
    <p:sldId id="1694" r:id="rId6"/>
    <p:sldId id="1662" r:id="rId7"/>
    <p:sldId id="1677" r:id="rId8"/>
    <p:sldId id="1692" r:id="rId9"/>
    <p:sldId id="1664" r:id="rId10"/>
    <p:sldId id="1665" r:id="rId11"/>
    <p:sldId id="1666" r:id="rId12"/>
    <p:sldId id="1667" r:id="rId13"/>
    <p:sldId id="1660" r:id="rId14"/>
    <p:sldId id="260" r:id="rId15"/>
    <p:sldId id="1685" r:id="rId16"/>
    <p:sldId id="1686" r:id="rId17"/>
    <p:sldId id="1690" r:id="rId18"/>
    <p:sldId id="1696" r:id="rId19"/>
    <p:sldId id="1699" r:id="rId20"/>
    <p:sldId id="1697" r:id="rId21"/>
    <p:sldId id="1698" r:id="rId22"/>
    <p:sldId id="1670" r:id="rId23"/>
    <p:sldId id="1681" r:id="rId24"/>
    <p:sldId id="262" r:id="rId25"/>
    <p:sldId id="1679" r:id="rId26"/>
    <p:sldId id="1680" r:id="rId27"/>
    <p:sldId id="1678" r:id="rId28"/>
    <p:sldId id="1682" r:id="rId29"/>
    <p:sldId id="1695" r:id="rId30"/>
    <p:sldId id="1683" r:id="rId31"/>
    <p:sldId id="1684" r:id="rId32"/>
    <p:sldId id="1691" r:id="rId33"/>
    <p:sldId id="1700" r:id="rId34"/>
    <p:sldId id="167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  <a:srgbClr val="FFFF00"/>
    <a:srgbClr val="8E382A"/>
    <a:srgbClr val="FA6A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16"/>
    <p:restoredTop sz="96327"/>
  </p:normalViewPr>
  <p:slideViewPr>
    <p:cSldViewPr snapToGrid="0" showGuides="1">
      <p:cViewPr varScale="1">
        <p:scale>
          <a:sx n="111" d="100"/>
          <a:sy n="111" d="100"/>
        </p:scale>
        <p:origin x="75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3C03A5-6848-4113-8538-7B9326DB52C8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76EBF9D-44A0-45E6-AA72-76AB7FB2A985}">
      <dgm:prSet/>
      <dgm:spPr/>
      <dgm:t>
        <a:bodyPr/>
        <a:lstStyle/>
        <a:p>
          <a:r>
            <a:rPr lang="en-US" dirty="0"/>
            <a:t>Data Processing</a:t>
          </a:r>
        </a:p>
      </dgm:t>
    </dgm:pt>
    <dgm:pt modelId="{72B73083-0191-471E-BE70-F0A1B20A4A8D}" type="parTrans" cxnId="{7C82FF5A-CC35-4079-89A2-B4E1FF41B4DA}">
      <dgm:prSet/>
      <dgm:spPr/>
      <dgm:t>
        <a:bodyPr/>
        <a:lstStyle/>
        <a:p>
          <a:endParaRPr lang="en-US"/>
        </a:p>
      </dgm:t>
    </dgm:pt>
    <dgm:pt modelId="{743CED76-53B6-4AFC-8927-6250401751B7}" type="sibTrans" cxnId="{7C82FF5A-CC35-4079-89A2-B4E1FF41B4DA}">
      <dgm:prSet/>
      <dgm:spPr/>
      <dgm:t>
        <a:bodyPr/>
        <a:lstStyle/>
        <a:p>
          <a:endParaRPr lang="en-US"/>
        </a:p>
      </dgm:t>
    </dgm:pt>
    <dgm:pt modelId="{AACA2A8B-1CB3-4485-9460-68CAE168BE1A}">
      <dgm:prSet/>
      <dgm:spPr/>
      <dgm:t>
        <a:bodyPr/>
        <a:lstStyle/>
        <a:p>
          <a:r>
            <a:rPr lang="en-US" dirty="0"/>
            <a:t>Results Illustration</a:t>
          </a:r>
        </a:p>
      </dgm:t>
    </dgm:pt>
    <dgm:pt modelId="{C6EF54A6-6E25-43EE-A07C-CF6FD880142D}" type="parTrans" cxnId="{9C8EEDA2-A4F3-42C7-BB39-F305FAC33D3D}">
      <dgm:prSet/>
      <dgm:spPr/>
      <dgm:t>
        <a:bodyPr/>
        <a:lstStyle/>
        <a:p>
          <a:endParaRPr lang="en-US"/>
        </a:p>
      </dgm:t>
    </dgm:pt>
    <dgm:pt modelId="{DC31E60F-3AFC-46F6-901B-6E69AEDF8D85}" type="sibTrans" cxnId="{9C8EEDA2-A4F3-42C7-BB39-F305FAC33D3D}">
      <dgm:prSet/>
      <dgm:spPr/>
      <dgm:t>
        <a:bodyPr/>
        <a:lstStyle/>
        <a:p>
          <a:endParaRPr lang="en-US"/>
        </a:p>
      </dgm:t>
    </dgm:pt>
    <dgm:pt modelId="{311E9741-C3C1-46F6-8FDB-3AEC9EA16CFF}">
      <dgm:prSet/>
      <dgm:spPr/>
      <dgm:t>
        <a:bodyPr/>
        <a:lstStyle/>
        <a:p>
          <a:r>
            <a:rPr lang="en-US" dirty="0"/>
            <a:t>Logic Demonstration</a:t>
          </a:r>
        </a:p>
      </dgm:t>
    </dgm:pt>
    <dgm:pt modelId="{60F22727-F8E7-460A-A47B-4A503B0B321C}" type="parTrans" cxnId="{5026C9B6-5F99-4A39-BF5B-E0013896157A}">
      <dgm:prSet/>
      <dgm:spPr/>
      <dgm:t>
        <a:bodyPr/>
        <a:lstStyle/>
        <a:p>
          <a:endParaRPr lang="en-US"/>
        </a:p>
      </dgm:t>
    </dgm:pt>
    <dgm:pt modelId="{4699EA3A-286F-4210-98E3-6607984B60B2}" type="sibTrans" cxnId="{5026C9B6-5F99-4A39-BF5B-E0013896157A}">
      <dgm:prSet/>
      <dgm:spPr/>
      <dgm:t>
        <a:bodyPr/>
        <a:lstStyle/>
        <a:p>
          <a:endParaRPr lang="en-US"/>
        </a:p>
      </dgm:t>
    </dgm:pt>
    <dgm:pt modelId="{8F256477-A4FA-43D3-9F25-2F1D998B9A51}" type="pres">
      <dgm:prSet presAssocID="{9C3C03A5-6848-4113-8538-7B9326DB52C8}" presName="vert0" presStyleCnt="0">
        <dgm:presLayoutVars>
          <dgm:dir/>
          <dgm:animOne val="branch"/>
          <dgm:animLvl val="lvl"/>
        </dgm:presLayoutVars>
      </dgm:prSet>
      <dgm:spPr/>
    </dgm:pt>
    <dgm:pt modelId="{12B431C1-7E90-498F-90FE-8C3C9529BD85}" type="pres">
      <dgm:prSet presAssocID="{D76EBF9D-44A0-45E6-AA72-76AB7FB2A985}" presName="thickLine" presStyleLbl="alignNode1" presStyleIdx="0" presStyleCnt="3"/>
      <dgm:spPr/>
    </dgm:pt>
    <dgm:pt modelId="{C9581958-AC07-4BE3-BC21-A8BD0BEDA7F6}" type="pres">
      <dgm:prSet presAssocID="{D76EBF9D-44A0-45E6-AA72-76AB7FB2A985}" presName="horz1" presStyleCnt="0"/>
      <dgm:spPr/>
    </dgm:pt>
    <dgm:pt modelId="{2FEB1EBF-C982-405B-804E-F407FC5A683A}" type="pres">
      <dgm:prSet presAssocID="{D76EBF9D-44A0-45E6-AA72-76AB7FB2A985}" presName="tx1" presStyleLbl="revTx" presStyleIdx="0" presStyleCnt="3"/>
      <dgm:spPr/>
    </dgm:pt>
    <dgm:pt modelId="{94E41043-3A1B-4FD7-86CF-CCBE07BAAB35}" type="pres">
      <dgm:prSet presAssocID="{D76EBF9D-44A0-45E6-AA72-76AB7FB2A985}" presName="vert1" presStyleCnt="0"/>
      <dgm:spPr/>
    </dgm:pt>
    <dgm:pt modelId="{3BFC3FA2-C601-4F44-B7A6-FBD58DB60EEF}" type="pres">
      <dgm:prSet presAssocID="{AACA2A8B-1CB3-4485-9460-68CAE168BE1A}" presName="thickLine" presStyleLbl="alignNode1" presStyleIdx="1" presStyleCnt="3"/>
      <dgm:spPr/>
    </dgm:pt>
    <dgm:pt modelId="{DFDAE9F7-A46E-4DB8-A5C2-78DDD22DC927}" type="pres">
      <dgm:prSet presAssocID="{AACA2A8B-1CB3-4485-9460-68CAE168BE1A}" presName="horz1" presStyleCnt="0"/>
      <dgm:spPr/>
    </dgm:pt>
    <dgm:pt modelId="{A4E56990-2A21-49EA-B98F-82D48F7C369B}" type="pres">
      <dgm:prSet presAssocID="{AACA2A8B-1CB3-4485-9460-68CAE168BE1A}" presName="tx1" presStyleLbl="revTx" presStyleIdx="1" presStyleCnt="3"/>
      <dgm:spPr/>
    </dgm:pt>
    <dgm:pt modelId="{D43F5D03-ED82-4B60-AB8D-590E989B5590}" type="pres">
      <dgm:prSet presAssocID="{AACA2A8B-1CB3-4485-9460-68CAE168BE1A}" presName="vert1" presStyleCnt="0"/>
      <dgm:spPr/>
    </dgm:pt>
    <dgm:pt modelId="{5F084360-79C9-4F33-A909-ABD7EA83DB54}" type="pres">
      <dgm:prSet presAssocID="{311E9741-C3C1-46F6-8FDB-3AEC9EA16CFF}" presName="thickLine" presStyleLbl="alignNode1" presStyleIdx="2" presStyleCnt="3"/>
      <dgm:spPr/>
    </dgm:pt>
    <dgm:pt modelId="{76AACAE7-1B78-484E-BB84-D1665F9A62EB}" type="pres">
      <dgm:prSet presAssocID="{311E9741-C3C1-46F6-8FDB-3AEC9EA16CFF}" presName="horz1" presStyleCnt="0"/>
      <dgm:spPr/>
    </dgm:pt>
    <dgm:pt modelId="{59CACB96-0997-4AC8-9281-1F134C89146A}" type="pres">
      <dgm:prSet presAssocID="{311E9741-C3C1-46F6-8FDB-3AEC9EA16CFF}" presName="tx1" presStyleLbl="revTx" presStyleIdx="2" presStyleCnt="3"/>
      <dgm:spPr/>
    </dgm:pt>
    <dgm:pt modelId="{3DE2FA88-47F0-4B79-9645-8D1F1D715CF5}" type="pres">
      <dgm:prSet presAssocID="{311E9741-C3C1-46F6-8FDB-3AEC9EA16CFF}" presName="vert1" presStyleCnt="0"/>
      <dgm:spPr/>
    </dgm:pt>
  </dgm:ptLst>
  <dgm:cxnLst>
    <dgm:cxn modelId="{1276BE2D-382C-4B20-99E5-BE3C620D0D8B}" type="presOf" srcId="{9C3C03A5-6848-4113-8538-7B9326DB52C8}" destId="{8F256477-A4FA-43D3-9F25-2F1D998B9A51}" srcOrd="0" destOrd="0" presId="urn:microsoft.com/office/officeart/2008/layout/LinedList"/>
    <dgm:cxn modelId="{7C82FF5A-CC35-4079-89A2-B4E1FF41B4DA}" srcId="{9C3C03A5-6848-4113-8538-7B9326DB52C8}" destId="{D76EBF9D-44A0-45E6-AA72-76AB7FB2A985}" srcOrd="0" destOrd="0" parTransId="{72B73083-0191-471E-BE70-F0A1B20A4A8D}" sibTransId="{743CED76-53B6-4AFC-8927-6250401751B7}"/>
    <dgm:cxn modelId="{62F5EA8C-D27E-4927-9838-1D781C2168F4}" type="presOf" srcId="{311E9741-C3C1-46F6-8FDB-3AEC9EA16CFF}" destId="{59CACB96-0997-4AC8-9281-1F134C89146A}" srcOrd="0" destOrd="0" presId="urn:microsoft.com/office/officeart/2008/layout/LinedList"/>
    <dgm:cxn modelId="{9C8EEDA2-A4F3-42C7-BB39-F305FAC33D3D}" srcId="{9C3C03A5-6848-4113-8538-7B9326DB52C8}" destId="{AACA2A8B-1CB3-4485-9460-68CAE168BE1A}" srcOrd="1" destOrd="0" parTransId="{C6EF54A6-6E25-43EE-A07C-CF6FD880142D}" sibTransId="{DC31E60F-3AFC-46F6-901B-6E69AEDF8D85}"/>
    <dgm:cxn modelId="{5026C9B6-5F99-4A39-BF5B-E0013896157A}" srcId="{9C3C03A5-6848-4113-8538-7B9326DB52C8}" destId="{311E9741-C3C1-46F6-8FDB-3AEC9EA16CFF}" srcOrd="2" destOrd="0" parTransId="{60F22727-F8E7-460A-A47B-4A503B0B321C}" sibTransId="{4699EA3A-286F-4210-98E3-6607984B60B2}"/>
    <dgm:cxn modelId="{07E7D2DB-0B6F-45E6-A534-8D32BC5C9254}" type="presOf" srcId="{D76EBF9D-44A0-45E6-AA72-76AB7FB2A985}" destId="{2FEB1EBF-C982-405B-804E-F407FC5A683A}" srcOrd="0" destOrd="0" presId="urn:microsoft.com/office/officeart/2008/layout/LinedList"/>
    <dgm:cxn modelId="{22257BF3-8027-4EF4-A429-D5F2051D244A}" type="presOf" srcId="{AACA2A8B-1CB3-4485-9460-68CAE168BE1A}" destId="{A4E56990-2A21-49EA-B98F-82D48F7C369B}" srcOrd="0" destOrd="0" presId="urn:microsoft.com/office/officeart/2008/layout/LinedList"/>
    <dgm:cxn modelId="{29443635-79D0-4560-8AE1-7E90B5CD8A2F}" type="presParOf" srcId="{8F256477-A4FA-43D3-9F25-2F1D998B9A51}" destId="{12B431C1-7E90-498F-90FE-8C3C9529BD85}" srcOrd="0" destOrd="0" presId="urn:microsoft.com/office/officeart/2008/layout/LinedList"/>
    <dgm:cxn modelId="{D8F88F41-2B31-4223-A70F-B0816C49168C}" type="presParOf" srcId="{8F256477-A4FA-43D3-9F25-2F1D998B9A51}" destId="{C9581958-AC07-4BE3-BC21-A8BD0BEDA7F6}" srcOrd="1" destOrd="0" presId="urn:microsoft.com/office/officeart/2008/layout/LinedList"/>
    <dgm:cxn modelId="{01794961-D1C2-4BC4-81EE-B5940A71C353}" type="presParOf" srcId="{C9581958-AC07-4BE3-BC21-A8BD0BEDA7F6}" destId="{2FEB1EBF-C982-405B-804E-F407FC5A683A}" srcOrd="0" destOrd="0" presId="urn:microsoft.com/office/officeart/2008/layout/LinedList"/>
    <dgm:cxn modelId="{545073CF-0F34-4171-BDE1-9F8AD6A3C089}" type="presParOf" srcId="{C9581958-AC07-4BE3-BC21-A8BD0BEDA7F6}" destId="{94E41043-3A1B-4FD7-86CF-CCBE07BAAB35}" srcOrd="1" destOrd="0" presId="urn:microsoft.com/office/officeart/2008/layout/LinedList"/>
    <dgm:cxn modelId="{1D77EAF8-C8EF-4F13-A5CE-9E30C52A36C0}" type="presParOf" srcId="{8F256477-A4FA-43D3-9F25-2F1D998B9A51}" destId="{3BFC3FA2-C601-4F44-B7A6-FBD58DB60EEF}" srcOrd="2" destOrd="0" presId="urn:microsoft.com/office/officeart/2008/layout/LinedList"/>
    <dgm:cxn modelId="{CE7DB279-AAE9-43D3-B3BF-689D7D11A3CE}" type="presParOf" srcId="{8F256477-A4FA-43D3-9F25-2F1D998B9A51}" destId="{DFDAE9F7-A46E-4DB8-A5C2-78DDD22DC927}" srcOrd="3" destOrd="0" presId="urn:microsoft.com/office/officeart/2008/layout/LinedList"/>
    <dgm:cxn modelId="{BC31735E-7195-4D1E-B86C-30E8D9099A8A}" type="presParOf" srcId="{DFDAE9F7-A46E-4DB8-A5C2-78DDD22DC927}" destId="{A4E56990-2A21-49EA-B98F-82D48F7C369B}" srcOrd="0" destOrd="0" presId="urn:microsoft.com/office/officeart/2008/layout/LinedList"/>
    <dgm:cxn modelId="{D9BAC30A-2C8B-4341-8A01-118FC39A6523}" type="presParOf" srcId="{DFDAE9F7-A46E-4DB8-A5C2-78DDD22DC927}" destId="{D43F5D03-ED82-4B60-AB8D-590E989B5590}" srcOrd="1" destOrd="0" presId="urn:microsoft.com/office/officeart/2008/layout/LinedList"/>
    <dgm:cxn modelId="{5BFE209A-0503-47F5-BBF1-4F97666DABD1}" type="presParOf" srcId="{8F256477-A4FA-43D3-9F25-2F1D998B9A51}" destId="{5F084360-79C9-4F33-A909-ABD7EA83DB54}" srcOrd="4" destOrd="0" presId="urn:microsoft.com/office/officeart/2008/layout/LinedList"/>
    <dgm:cxn modelId="{D6DC9B7B-F78B-42FA-91FC-89F4E09DEA13}" type="presParOf" srcId="{8F256477-A4FA-43D3-9F25-2F1D998B9A51}" destId="{76AACAE7-1B78-484E-BB84-D1665F9A62EB}" srcOrd="5" destOrd="0" presId="urn:microsoft.com/office/officeart/2008/layout/LinedList"/>
    <dgm:cxn modelId="{6485F7AD-7338-45C8-B738-93632BA3249E}" type="presParOf" srcId="{76AACAE7-1B78-484E-BB84-D1665F9A62EB}" destId="{59CACB96-0997-4AC8-9281-1F134C89146A}" srcOrd="0" destOrd="0" presId="urn:microsoft.com/office/officeart/2008/layout/LinedList"/>
    <dgm:cxn modelId="{40D8C090-2D30-43CC-B525-0B88B984AF3D}" type="presParOf" srcId="{76AACAE7-1B78-484E-BB84-D1665F9A62EB}" destId="{3DE2FA88-47F0-4B79-9645-8D1F1D715CF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CF0087-D6E1-40AB-BA5A-BD06F8B9BC7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E5F290-6B48-45EE-A7DF-752D2B8100DD}">
      <dgm:prSet/>
      <dgm:spPr/>
      <dgm:t>
        <a:bodyPr/>
        <a:lstStyle/>
        <a:p>
          <a:r>
            <a:rPr lang="en-US"/>
            <a:t>MAP : uses 1 to many arrays to transform to a single result</a:t>
          </a:r>
        </a:p>
      </dgm:t>
    </dgm:pt>
    <dgm:pt modelId="{ADF4056C-08AC-43C1-942B-E230B2CAF026}" type="parTrans" cxnId="{40231F4C-FA43-4218-8054-8ADB40E60B81}">
      <dgm:prSet/>
      <dgm:spPr/>
      <dgm:t>
        <a:bodyPr/>
        <a:lstStyle/>
        <a:p>
          <a:endParaRPr lang="en-US"/>
        </a:p>
      </dgm:t>
    </dgm:pt>
    <dgm:pt modelId="{1A59A44F-BFA5-4B2E-834F-11D5D8FAE985}" type="sibTrans" cxnId="{40231F4C-FA43-4218-8054-8ADB40E60B81}">
      <dgm:prSet/>
      <dgm:spPr/>
      <dgm:t>
        <a:bodyPr/>
        <a:lstStyle/>
        <a:p>
          <a:endParaRPr lang="en-US"/>
        </a:p>
      </dgm:t>
    </dgm:pt>
    <dgm:pt modelId="{298D32D7-6C3C-4939-A8D0-7BB4ADDFE461}">
      <dgm:prSet/>
      <dgm:spPr/>
      <dgm:t>
        <a:bodyPr/>
        <a:lstStyle/>
        <a:p>
          <a:r>
            <a:rPr lang="en-US" dirty="0"/>
            <a:t>REDUCE: Compress a list to a single value. Classic Example: SUM or PRODUCT</a:t>
          </a:r>
        </a:p>
      </dgm:t>
    </dgm:pt>
    <dgm:pt modelId="{2BC673B0-2E2A-40B6-9915-3CE0302931A3}" type="parTrans" cxnId="{3C9AC0DD-000E-4F21-8F25-A43D6B440B56}">
      <dgm:prSet/>
      <dgm:spPr/>
      <dgm:t>
        <a:bodyPr/>
        <a:lstStyle/>
        <a:p>
          <a:endParaRPr lang="en-US"/>
        </a:p>
      </dgm:t>
    </dgm:pt>
    <dgm:pt modelId="{CA4D0A5A-D176-4FEE-9479-040DBC75346B}" type="sibTrans" cxnId="{3C9AC0DD-000E-4F21-8F25-A43D6B440B56}">
      <dgm:prSet/>
      <dgm:spPr/>
      <dgm:t>
        <a:bodyPr/>
        <a:lstStyle/>
        <a:p>
          <a:endParaRPr lang="en-US"/>
        </a:p>
      </dgm:t>
    </dgm:pt>
    <dgm:pt modelId="{F9F77205-5AD0-45FB-BED8-C97B1141F21B}">
      <dgm:prSet/>
      <dgm:spPr/>
      <dgm:t>
        <a:bodyPr/>
        <a:lstStyle/>
        <a:p>
          <a:r>
            <a:rPr lang="en-US"/>
            <a:t>SCAN: Is a running total. </a:t>
          </a:r>
        </a:p>
      </dgm:t>
    </dgm:pt>
    <dgm:pt modelId="{41671384-F5D7-4371-9DED-7BAAA5527DFE}" type="parTrans" cxnId="{9C196A41-A4B0-41D2-8D7A-7DF5B05E9017}">
      <dgm:prSet/>
      <dgm:spPr/>
      <dgm:t>
        <a:bodyPr/>
        <a:lstStyle/>
        <a:p>
          <a:endParaRPr lang="en-US"/>
        </a:p>
      </dgm:t>
    </dgm:pt>
    <dgm:pt modelId="{83BF2D3A-DCD5-46D0-BCB6-77A7A43E970C}" type="sibTrans" cxnId="{9C196A41-A4B0-41D2-8D7A-7DF5B05E9017}">
      <dgm:prSet/>
      <dgm:spPr/>
      <dgm:t>
        <a:bodyPr/>
        <a:lstStyle/>
        <a:p>
          <a:endParaRPr lang="en-US"/>
        </a:p>
      </dgm:t>
    </dgm:pt>
    <dgm:pt modelId="{A1FC2315-5273-4E8E-A967-34BBDDCE5446}">
      <dgm:prSet/>
      <dgm:spPr/>
      <dgm:t>
        <a:bodyPr/>
        <a:lstStyle/>
        <a:p>
          <a:r>
            <a:rPr lang="en-US" dirty="0"/>
            <a:t>HSTACK : Stacks column vectors</a:t>
          </a:r>
        </a:p>
      </dgm:t>
    </dgm:pt>
    <dgm:pt modelId="{87740CE3-AA2E-4605-8D55-522B58B56B57}" type="parTrans" cxnId="{2AC1040B-2185-461C-9794-4527353677E4}">
      <dgm:prSet/>
      <dgm:spPr/>
      <dgm:t>
        <a:bodyPr/>
        <a:lstStyle/>
        <a:p>
          <a:endParaRPr lang="en-US"/>
        </a:p>
      </dgm:t>
    </dgm:pt>
    <dgm:pt modelId="{15774307-D884-4CD6-8DB6-968D46E3F0B7}" type="sibTrans" cxnId="{2AC1040B-2185-461C-9794-4527353677E4}">
      <dgm:prSet/>
      <dgm:spPr/>
      <dgm:t>
        <a:bodyPr/>
        <a:lstStyle/>
        <a:p>
          <a:endParaRPr lang="en-US"/>
        </a:p>
      </dgm:t>
    </dgm:pt>
    <dgm:pt modelId="{9E5829A9-F136-4416-8EF8-F8953E6C29F1}">
      <dgm:prSet/>
      <dgm:spPr/>
      <dgm:t>
        <a:bodyPr/>
        <a:lstStyle/>
        <a:p>
          <a:r>
            <a:rPr lang="en-US" dirty="0"/>
            <a:t>VSTACK : Stacks row vectors</a:t>
          </a:r>
        </a:p>
      </dgm:t>
    </dgm:pt>
    <dgm:pt modelId="{8238B031-27CA-4BB0-B7CE-FA2BFC6FF677}" type="parTrans" cxnId="{3B24C73B-7B0A-497C-95D4-17ECBAE319EC}">
      <dgm:prSet/>
      <dgm:spPr/>
      <dgm:t>
        <a:bodyPr/>
        <a:lstStyle/>
        <a:p>
          <a:endParaRPr lang="en-US"/>
        </a:p>
      </dgm:t>
    </dgm:pt>
    <dgm:pt modelId="{FFE60CCD-89B6-4C65-852B-A2BDD3B47F73}" type="sibTrans" cxnId="{3B24C73B-7B0A-497C-95D4-17ECBAE319EC}">
      <dgm:prSet/>
      <dgm:spPr/>
      <dgm:t>
        <a:bodyPr/>
        <a:lstStyle/>
        <a:p>
          <a:endParaRPr lang="en-US"/>
        </a:p>
      </dgm:t>
    </dgm:pt>
    <dgm:pt modelId="{276DD40B-6A27-4F42-9D1F-F5CF04747485}">
      <dgm:prSet/>
      <dgm:spPr/>
      <dgm:t>
        <a:bodyPr/>
        <a:lstStyle/>
        <a:p>
          <a:r>
            <a:rPr lang="en-US" dirty="0"/>
            <a:t>DROP : Drops the first item from a vector</a:t>
          </a:r>
        </a:p>
      </dgm:t>
    </dgm:pt>
    <dgm:pt modelId="{3ADACAA6-5AB2-4BCD-A29E-12DB158406C0}" type="parTrans" cxnId="{88134E01-0715-464A-9307-24A5A3943FE3}">
      <dgm:prSet/>
      <dgm:spPr/>
      <dgm:t>
        <a:bodyPr/>
        <a:lstStyle/>
        <a:p>
          <a:endParaRPr lang="en-US"/>
        </a:p>
      </dgm:t>
    </dgm:pt>
    <dgm:pt modelId="{FCDFAD01-613B-46EF-8F43-ED08FF0F4F06}" type="sibTrans" cxnId="{88134E01-0715-464A-9307-24A5A3943FE3}">
      <dgm:prSet/>
      <dgm:spPr/>
      <dgm:t>
        <a:bodyPr/>
        <a:lstStyle/>
        <a:p>
          <a:endParaRPr lang="en-US"/>
        </a:p>
      </dgm:t>
    </dgm:pt>
    <dgm:pt modelId="{D1AE4F5B-35CE-4B14-A701-95FF036DF255}">
      <dgm:prSet/>
      <dgm:spPr/>
      <dgm:t>
        <a:bodyPr/>
        <a:lstStyle/>
        <a:p>
          <a:r>
            <a:rPr lang="en-US"/>
            <a:t>TAKE: Takes the first item from a vector</a:t>
          </a:r>
        </a:p>
      </dgm:t>
    </dgm:pt>
    <dgm:pt modelId="{8D865819-E681-4FAC-857D-4B5488D74E58}" type="parTrans" cxnId="{71B43F43-2B1C-468C-AA9D-D09AB1C645CB}">
      <dgm:prSet/>
      <dgm:spPr/>
      <dgm:t>
        <a:bodyPr/>
        <a:lstStyle/>
        <a:p>
          <a:endParaRPr lang="en-US"/>
        </a:p>
      </dgm:t>
    </dgm:pt>
    <dgm:pt modelId="{19CEC4E3-847E-4AA1-B4AE-74DFC0446CBD}" type="sibTrans" cxnId="{71B43F43-2B1C-468C-AA9D-D09AB1C645CB}">
      <dgm:prSet/>
      <dgm:spPr/>
      <dgm:t>
        <a:bodyPr/>
        <a:lstStyle/>
        <a:p>
          <a:endParaRPr lang="en-US"/>
        </a:p>
      </dgm:t>
    </dgm:pt>
    <dgm:pt modelId="{1DD92156-A204-460C-AE71-B4DE4DAE790E}">
      <dgm:prSet/>
      <dgm:spPr/>
      <dgm:t>
        <a:bodyPr/>
        <a:lstStyle/>
        <a:p>
          <a:r>
            <a:rPr lang="en-US"/>
            <a:t>ISOMITTED: True if parameter omitted from lambda.</a:t>
          </a:r>
        </a:p>
      </dgm:t>
    </dgm:pt>
    <dgm:pt modelId="{4A6B1850-E71A-4104-BFFC-F1034CC62A9A}" type="parTrans" cxnId="{01777228-C46F-42FA-8400-75CE77E8EE85}">
      <dgm:prSet/>
      <dgm:spPr/>
      <dgm:t>
        <a:bodyPr/>
        <a:lstStyle/>
        <a:p>
          <a:endParaRPr lang="en-US"/>
        </a:p>
      </dgm:t>
    </dgm:pt>
    <dgm:pt modelId="{97EB2E81-C986-48FA-B94A-CF730DEF8E29}" type="sibTrans" cxnId="{01777228-C46F-42FA-8400-75CE77E8EE85}">
      <dgm:prSet/>
      <dgm:spPr/>
      <dgm:t>
        <a:bodyPr/>
        <a:lstStyle/>
        <a:p>
          <a:endParaRPr lang="en-US"/>
        </a:p>
      </dgm:t>
    </dgm:pt>
    <dgm:pt modelId="{C57BF5AC-43EA-42C0-9A11-A86C9C0618B3}" type="pres">
      <dgm:prSet presAssocID="{CCCF0087-D6E1-40AB-BA5A-BD06F8B9BC73}" presName="vert0" presStyleCnt="0">
        <dgm:presLayoutVars>
          <dgm:dir/>
          <dgm:animOne val="branch"/>
          <dgm:animLvl val="lvl"/>
        </dgm:presLayoutVars>
      </dgm:prSet>
      <dgm:spPr/>
    </dgm:pt>
    <dgm:pt modelId="{87DE0588-F729-401F-AC4E-A34A9A411FB7}" type="pres">
      <dgm:prSet presAssocID="{CCE5F290-6B48-45EE-A7DF-752D2B8100DD}" presName="thickLine" presStyleLbl="alignNode1" presStyleIdx="0" presStyleCnt="8"/>
      <dgm:spPr/>
    </dgm:pt>
    <dgm:pt modelId="{A680E0B3-9060-43D2-A65E-F8FE7E0B1AB4}" type="pres">
      <dgm:prSet presAssocID="{CCE5F290-6B48-45EE-A7DF-752D2B8100DD}" presName="horz1" presStyleCnt="0"/>
      <dgm:spPr/>
    </dgm:pt>
    <dgm:pt modelId="{BEF2749D-EBF8-492D-91A2-A38E72B3C3E0}" type="pres">
      <dgm:prSet presAssocID="{CCE5F290-6B48-45EE-A7DF-752D2B8100DD}" presName="tx1" presStyleLbl="revTx" presStyleIdx="0" presStyleCnt="8"/>
      <dgm:spPr/>
    </dgm:pt>
    <dgm:pt modelId="{B49576A7-9E71-4014-8EBC-5DD544DAC1E1}" type="pres">
      <dgm:prSet presAssocID="{CCE5F290-6B48-45EE-A7DF-752D2B8100DD}" presName="vert1" presStyleCnt="0"/>
      <dgm:spPr/>
    </dgm:pt>
    <dgm:pt modelId="{E2F236C9-EA6C-4D68-8F20-53FFF7E97484}" type="pres">
      <dgm:prSet presAssocID="{298D32D7-6C3C-4939-A8D0-7BB4ADDFE461}" presName="thickLine" presStyleLbl="alignNode1" presStyleIdx="1" presStyleCnt="8"/>
      <dgm:spPr/>
    </dgm:pt>
    <dgm:pt modelId="{EEE1DC1F-A8A1-4D7D-A76A-20886511CD2D}" type="pres">
      <dgm:prSet presAssocID="{298D32D7-6C3C-4939-A8D0-7BB4ADDFE461}" presName="horz1" presStyleCnt="0"/>
      <dgm:spPr/>
    </dgm:pt>
    <dgm:pt modelId="{549E0925-2D04-4D32-AFB8-14CCB5158DEC}" type="pres">
      <dgm:prSet presAssocID="{298D32D7-6C3C-4939-A8D0-7BB4ADDFE461}" presName="tx1" presStyleLbl="revTx" presStyleIdx="1" presStyleCnt="8"/>
      <dgm:spPr/>
    </dgm:pt>
    <dgm:pt modelId="{7C80F7C1-2EC0-4DA8-B150-3F61B4D2E490}" type="pres">
      <dgm:prSet presAssocID="{298D32D7-6C3C-4939-A8D0-7BB4ADDFE461}" presName="vert1" presStyleCnt="0"/>
      <dgm:spPr/>
    </dgm:pt>
    <dgm:pt modelId="{FD82EF38-E887-471B-954C-9E903A505037}" type="pres">
      <dgm:prSet presAssocID="{F9F77205-5AD0-45FB-BED8-C97B1141F21B}" presName="thickLine" presStyleLbl="alignNode1" presStyleIdx="2" presStyleCnt="8"/>
      <dgm:spPr/>
    </dgm:pt>
    <dgm:pt modelId="{4282D53F-6BD5-4823-8019-4DE7716BF54C}" type="pres">
      <dgm:prSet presAssocID="{F9F77205-5AD0-45FB-BED8-C97B1141F21B}" presName="horz1" presStyleCnt="0"/>
      <dgm:spPr/>
    </dgm:pt>
    <dgm:pt modelId="{5FB181F6-EC91-48D2-B201-E1EAF0190366}" type="pres">
      <dgm:prSet presAssocID="{F9F77205-5AD0-45FB-BED8-C97B1141F21B}" presName="tx1" presStyleLbl="revTx" presStyleIdx="2" presStyleCnt="8"/>
      <dgm:spPr/>
    </dgm:pt>
    <dgm:pt modelId="{3B234BFD-9FDD-4532-BDA2-7BEC8550FD1B}" type="pres">
      <dgm:prSet presAssocID="{F9F77205-5AD0-45FB-BED8-C97B1141F21B}" presName="vert1" presStyleCnt="0"/>
      <dgm:spPr/>
    </dgm:pt>
    <dgm:pt modelId="{E4E12467-748F-498E-90B3-324E580F1B01}" type="pres">
      <dgm:prSet presAssocID="{A1FC2315-5273-4E8E-A967-34BBDDCE5446}" presName="thickLine" presStyleLbl="alignNode1" presStyleIdx="3" presStyleCnt="8"/>
      <dgm:spPr/>
    </dgm:pt>
    <dgm:pt modelId="{38E36074-8853-41A6-B40C-ED3204AAB72E}" type="pres">
      <dgm:prSet presAssocID="{A1FC2315-5273-4E8E-A967-34BBDDCE5446}" presName="horz1" presStyleCnt="0"/>
      <dgm:spPr/>
    </dgm:pt>
    <dgm:pt modelId="{C9365FE4-D653-4045-BEA5-1C40C6455F51}" type="pres">
      <dgm:prSet presAssocID="{A1FC2315-5273-4E8E-A967-34BBDDCE5446}" presName="tx1" presStyleLbl="revTx" presStyleIdx="3" presStyleCnt="8"/>
      <dgm:spPr/>
    </dgm:pt>
    <dgm:pt modelId="{6ABAABC2-A318-4CE0-9788-655663551E03}" type="pres">
      <dgm:prSet presAssocID="{A1FC2315-5273-4E8E-A967-34BBDDCE5446}" presName="vert1" presStyleCnt="0"/>
      <dgm:spPr/>
    </dgm:pt>
    <dgm:pt modelId="{EBD47B11-54B9-42C7-B937-7EF42AD18837}" type="pres">
      <dgm:prSet presAssocID="{9E5829A9-F136-4416-8EF8-F8953E6C29F1}" presName="thickLine" presStyleLbl="alignNode1" presStyleIdx="4" presStyleCnt="8"/>
      <dgm:spPr/>
    </dgm:pt>
    <dgm:pt modelId="{AAE16CBA-7DFA-4C93-B184-1C283A8D9485}" type="pres">
      <dgm:prSet presAssocID="{9E5829A9-F136-4416-8EF8-F8953E6C29F1}" presName="horz1" presStyleCnt="0"/>
      <dgm:spPr/>
    </dgm:pt>
    <dgm:pt modelId="{2A6653A2-3333-4B5D-8D11-46821199CA80}" type="pres">
      <dgm:prSet presAssocID="{9E5829A9-F136-4416-8EF8-F8953E6C29F1}" presName="tx1" presStyleLbl="revTx" presStyleIdx="4" presStyleCnt="8"/>
      <dgm:spPr/>
    </dgm:pt>
    <dgm:pt modelId="{5FD8E0FB-0D4B-4E84-9AB9-B1094B379168}" type="pres">
      <dgm:prSet presAssocID="{9E5829A9-F136-4416-8EF8-F8953E6C29F1}" presName="vert1" presStyleCnt="0"/>
      <dgm:spPr/>
    </dgm:pt>
    <dgm:pt modelId="{6646F1A7-B875-48C8-9EF4-6D5B7C3F773E}" type="pres">
      <dgm:prSet presAssocID="{276DD40B-6A27-4F42-9D1F-F5CF04747485}" presName="thickLine" presStyleLbl="alignNode1" presStyleIdx="5" presStyleCnt="8"/>
      <dgm:spPr/>
    </dgm:pt>
    <dgm:pt modelId="{E7B3700E-F513-4832-849D-D8AA5FBFC7D9}" type="pres">
      <dgm:prSet presAssocID="{276DD40B-6A27-4F42-9D1F-F5CF04747485}" presName="horz1" presStyleCnt="0"/>
      <dgm:spPr/>
    </dgm:pt>
    <dgm:pt modelId="{4EDDFC2C-E3EA-426B-B740-E32F33E3324E}" type="pres">
      <dgm:prSet presAssocID="{276DD40B-6A27-4F42-9D1F-F5CF04747485}" presName="tx1" presStyleLbl="revTx" presStyleIdx="5" presStyleCnt="8"/>
      <dgm:spPr/>
    </dgm:pt>
    <dgm:pt modelId="{67AFD49B-DC9B-4E60-9C50-AAC2180BCE9E}" type="pres">
      <dgm:prSet presAssocID="{276DD40B-6A27-4F42-9D1F-F5CF04747485}" presName="vert1" presStyleCnt="0"/>
      <dgm:spPr/>
    </dgm:pt>
    <dgm:pt modelId="{ED453924-38FA-4F44-8FF2-3A7FFC4E1B4A}" type="pres">
      <dgm:prSet presAssocID="{D1AE4F5B-35CE-4B14-A701-95FF036DF255}" presName="thickLine" presStyleLbl="alignNode1" presStyleIdx="6" presStyleCnt="8"/>
      <dgm:spPr/>
    </dgm:pt>
    <dgm:pt modelId="{14422A2E-B864-47EA-851D-35F11B0DA256}" type="pres">
      <dgm:prSet presAssocID="{D1AE4F5B-35CE-4B14-A701-95FF036DF255}" presName="horz1" presStyleCnt="0"/>
      <dgm:spPr/>
    </dgm:pt>
    <dgm:pt modelId="{5DFADE01-3590-4A4C-A04C-2FE1BE1BCAC0}" type="pres">
      <dgm:prSet presAssocID="{D1AE4F5B-35CE-4B14-A701-95FF036DF255}" presName="tx1" presStyleLbl="revTx" presStyleIdx="6" presStyleCnt="8"/>
      <dgm:spPr/>
    </dgm:pt>
    <dgm:pt modelId="{B42F2467-70E1-4E54-B307-67FF362D8DA1}" type="pres">
      <dgm:prSet presAssocID="{D1AE4F5B-35CE-4B14-A701-95FF036DF255}" presName="vert1" presStyleCnt="0"/>
      <dgm:spPr/>
    </dgm:pt>
    <dgm:pt modelId="{827F5395-BDB5-41C8-85A7-BF25E59D0005}" type="pres">
      <dgm:prSet presAssocID="{1DD92156-A204-460C-AE71-B4DE4DAE790E}" presName="thickLine" presStyleLbl="alignNode1" presStyleIdx="7" presStyleCnt="8"/>
      <dgm:spPr/>
    </dgm:pt>
    <dgm:pt modelId="{5089F68D-7E22-4D3F-ADE3-2025FF955E93}" type="pres">
      <dgm:prSet presAssocID="{1DD92156-A204-460C-AE71-B4DE4DAE790E}" presName="horz1" presStyleCnt="0"/>
      <dgm:spPr/>
    </dgm:pt>
    <dgm:pt modelId="{4063EB53-1446-44A6-BA68-2395BC991806}" type="pres">
      <dgm:prSet presAssocID="{1DD92156-A204-460C-AE71-B4DE4DAE790E}" presName="tx1" presStyleLbl="revTx" presStyleIdx="7" presStyleCnt="8"/>
      <dgm:spPr/>
    </dgm:pt>
    <dgm:pt modelId="{D7852E99-3F59-4681-B55A-436E017FA029}" type="pres">
      <dgm:prSet presAssocID="{1DD92156-A204-460C-AE71-B4DE4DAE790E}" presName="vert1" presStyleCnt="0"/>
      <dgm:spPr/>
    </dgm:pt>
  </dgm:ptLst>
  <dgm:cxnLst>
    <dgm:cxn modelId="{88134E01-0715-464A-9307-24A5A3943FE3}" srcId="{CCCF0087-D6E1-40AB-BA5A-BD06F8B9BC73}" destId="{276DD40B-6A27-4F42-9D1F-F5CF04747485}" srcOrd="5" destOrd="0" parTransId="{3ADACAA6-5AB2-4BCD-A29E-12DB158406C0}" sibTransId="{FCDFAD01-613B-46EF-8F43-ED08FF0F4F06}"/>
    <dgm:cxn modelId="{2AC1040B-2185-461C-9794-4527353677E4}" srcId="{CCCF0087-D6E1-40AB-BA5A-BD06F8B9BC73}" destId="{A1FC2315-5273-4E8E-A967-34BBDDCE5446}" srcOrd="3" destOrd="0" parTransId="{87740CE3-AA2E-4605-8D55-522B58B56B57}" sibTransId="{15774307-D884-4CD6-8DB6-968D46E3F0B7}"/>
    <dgm:cxn modelId="{01777228-C46F-42FA-8400-75CE77E8EE85}" srcId="{CCCF0087-D6E1-40AB-BA5A-BD06F8B9BC73}" destId="{1DD92156-A204-460C-AE71-B4DE4DAE790E}" srcOrd="7" destOrd="0" parTransId="{4A6B1850-E71A-4104-BFFC-F1034CC62A9A}" sibTransId="{97EB2E81-C986-48FA-B94A-CF730DEF8E29}"/>
    <dgm:cxn modelId="{D4452029-2010-40D8-AE23-A8676F71842F}" type="presOf" srcId="{1DD92156-A204-460C-AE71-B4DE4DAE790E}" destId="{4063EB53-1446-44A6-BA68-2395BC991806}" srcOrd="0" destOrd="0" presId="urn:microsoft.com/office/officeart/2008/layout/LinedList"/>
    <dgm:cxn modelId="{3B24C73B-7B0A-497C-95D4-17ECBAE319EC}" srcId="{CCCF0087-D6E1-40AB-BA5A-BD06F8B9BC73}" destId="{9E5829A9-F136-4416-8EF8-F8953E6C29F1}" srcOrd="4" destOrd="0" parTransId="{8238B031-27CA-4BB0-B7CE-FA2BFC6FF677}" sibTransId="{FFE60CCD-89B6-4C65-852B-A2BDD3B47F73}"/>
    <dgm:cxn modelId="{3388215F-4E15-4698-A561-D2A37FF86724}" type="presOf" srcId="{CCE5F290-6B48-45EE-A7DF-752D2B8100DD}" destId="{BEF2749D-EBF8-492D-91A2-A38E72B3C3E0}" srcOrd="0" destOrd="0" presId="urn:microsoft.com/office/officeart/2008/layout/LinedList"/>
    <dgm:cxn modelId="{9C196A41-A4B0-41D2-8D7A-7DF5B05E9017}" srcId="{CCCF0087-D6E1-40AB-BA5A-BD06F8B9BC73}" destId="{F9F77205-5AD0-45FB-BED8-C97B1141F21B}" srcOrd="2" destOrd="0" parTransId="{41671384-F5D7-4371-9DED-7BAAA5527DFE}" sibTransId="{83BF2D3A-DCD5-46D0-BCB6-77A7A43E970C}"/>
    <dgm:cxn modelId="{71B43F43-2B1C-468C-AA9D-D09AB1C645CB}" srcId="{CCCF0087-D6E1-40AB-BA5A-BD06F8B9BC73}" destId="{D1AE4F5B-35CE-4B14-A701-95FF036DF255}" srcOrd="6" destOrd="0" parTransId="{8D865819-E681-4FAC-857D-4B5488D74E58}" sibTransId="{19CEC4E3-847E-4AA1-B4AE-74DFC0446CBD}"/>
    <dgm:cxn modelId="{40231F4C-FA43-4218-8054-8ADB40E60B81}" srcId="{CCCF0087-D6E1-40AB-BA5A-BD06F8B9BC73}" destId="{CCE5F290-6B48-45EE-A7DF-752D2B8100DD}" srcOrd="0" destOrd="0" parTransId="{ADF4056C-08AC-43C1-942B-E230B2CAF026}" sibTransId="{1A59A44F-BFA5-4B2E-834F-11D5D8FAE985}"/>
    <dgm:cxn modelId="{95599D6C-F664-463F-ADE9-0ACDE8905654}" type="presOf" srcId="{F9F77205-5AD0-45FB-BED8-C97B1141F21B}" destId="{5FB181F6-EC91-48D2-B201-E1EAF0190366}" srcOrd="0" destOrd="0" presId="urn:microsoft.com/office/officeart/2008/layout/LinedList"/>
    <dgm:cxn modelId="{88F84955-E525-4A4D-A2C9-4CFF8011F42A}" type="presOf" srcId="{276DD40B-6A27-4F42-9D1F-F5CF04747485}" destId="{4EDDFC2C-E3EA-426B-B740-E32F33E3324E}" srcOrd="0" destOrd="0" presId="urn:microsoft.com/office/officeart/2008/layout/LinedList"/>
    <dgm:cxn modelId="{7957AD78-C35F-4D08-8CB5-B1DAD20D90AC}" type="presOf" srcId="{CCCF0087-D6E1-40AB-BA5A-BD06F8B9BC73}" destId="{C57BF5AC-43EA-42C0-9A11-A86C9C0618B3}" srcOrd="0" destOrd="0" presId="urn:microsoft.com/office/officeart/2008/layout/LinedList"/>
    <dgm:cxn modelId="{DD40F898-E43C-49F3-9369-CEB4570A2ADB}" type="presOf" srcId="{A1FC2315-5273-4E8E-A967-34BBDDCE5446}" destId="{C9365FE4-D653-4045-BEA5-1C40C6455F51}" srcOrd="0" destOrd="0" presId="urn:microsoft.com/office/officeart/2008/layout/LinedList"/>
    <dgm:cxn modelId="{D59F98AF-DC9B-4EFA-B61E-7BA0E12CAE54}" type="presOf" srcId="{9E5829A9-F136-4416-8EF8-F8953E6C29F1}" destId="{2A6653A2-3333-4B5D-8D11-46821199CA80}" srcOrd="0" destOrd="0" presId="urn:microsoft.com/office/officeart/2008/layout/LinedList"/>
    <dgm:cxn modelId="{388D2BC9-F30A-46E6-962D-50BA239FB7A4}" type="presOf" srcId="{D1AE4F5B-35CE-4B14-A701-95FF036DF255}" destId="{5DFADE01-3590-4A4C-A04C-2FE1BE1BCAC0}" srcOrd="0" destOrd="0" presId="urn:microsoft.com/office/officeart/2008/layout/LinedList"/>
    <dgm:cxn modelId="{3C9AC0DD-000E-4F21-8F25-A43D6B440B56}" srcId="{CCCF0087-D6E1-40AB-BA5A-BD06F8B9BC73}" destId="{298D32D7-6C3C-4939-A8D0-7BB4ADDFE461}" srcOrd="1" destOrd="0" parTransId="{2BC673B0-2E2A-40B6-9915-3CE0302931A3}" sibTransId="{CA4D0A5A-D176-4FEE-9479-040DBC75346B}"/>
    <dgm:cxn modelId="{CD28F1EA-44A6-443E-9F35-448D5CDD9D5E}" type="presOf" srcId="{298D32D7-6C3C-4939-A8D0-7BB4ADDFE461}" destId="{549E0925-2D04-4D32-AFB8-14CCB5158DEC}" srcOrd="0" destOrd="0" presId="urn:microsoft.com/office/officeart/2008/layout/LinedList"/>
    <dgm:cxn modelId="{43A4A7EF-B27E-4CC5-B683-7F615D4D2484}" type="presParOf" srcId="{C57BF5AC-43EA-42C0-9A11-A86C9C0618B3}" destId="{87DE0588-F729-401F-AC4E-A34A9A411FB7}" srcOrd="0" destOrd="0" presId="urn:microsoft.com/office/officeart/2008/layout/LinedList"/>
    <dgm:cxn modelId="{F1770BE1-C236-487B-A76F-BC8AA477964F}" type="presParOf" srcId="{C57BF5AC-43EA-42C0-9A11-A86C9C0618B3}" destId="{A680E0B3-9060-43D2-A65E-F8FE7E0B1AB4}" srcOrd="1" destOrd="0" presId="urn:microsoft.com/office/officeart/2008/layout/LinedList"/>
    <dgm:cxn modelId="{3DC348A2-0656-4E32-8EDF-E8F64187F4FF}" type="presParOf" srcId="{A680E0B3-9060-43D2-A65E-F8FE7E0B1AB4}" destId="{BEF2749D-EBF8-492D-91A2-A38E72B3C3E0}" srcOrd="0" destOrd="0" presId="urn:microsoft.com/office/officeart/2008/layout/LinedList"/>
    <dgm:cxn modelId="{9D1DE8F5-BD18-4C8A-8688-4779991A31FF}" type="presParOf" srcId="{A680E0B3-9060-43D2-A65E-F8FE7E0B1AB4}" destId="{B49576A7-9E71-4014-8EBC-5DD544DAC1E1}" srcOrd="1" destOrd="0" presId="urn:microsoft.com/office/officeart/2008/layout/LinedList"/>
    <dgm:cxn modelId="{43488F07-87BE-444E-9A3E-2ED905E893D8}" type="presParOf" srcId="{C57BF5AC-43EA-42C0-9A11-A86C9C0618B3}" destId="{E2F236C9-EA6C-4D68-8F20-53FFF7E97484}" srcOrd="2" destOrd="0" presId="urn:microsoft.com/office/officeart/2008/layout/LinedList"/>
    <dgm:cxn modelId="{7D4B84A7-DD32-45ED-B007-2F9E42185D13}" type="presParOf" srcId="{C57BF5AC-43EA-42C0-9A11-A86C9C0618B3}" destId="{EEE1DC1F-A8A1-4D7D-A76A-20886511CD2D}" srcOrd="3" destOrd="0" presId="urn:microsoft.com/office/officeart/2008/layout/LinedList"/>
    <dgm:cxn modelId="{D2486FE4-8E84-4F71-9A75-19E234927158}" type="presParOf" srcId="{EEE1DC1F-A8A1-4D7D-A76A-20886511CD2D}" destId="{549E0925-2D04-4D32-AFB8-14CCB5158DEC}" srcOrd="0" destOrd="0" presId="urn:microsoft.com/office/officeart/2008/layout/LinedList"/>
    <dgm:cxn modelId="{6084984D-513C-4B29-961B-38D5C6126ACD}" type="presParOf" srcId="{EEE1DC1F-A8A1-4D7D-A76A-20886511CD2D}" destId="{7C80F7C1-2EC0-4DA8-B150-3F61B4D2E490}" srcOrd="1" destOrd="0" presId="urn:microsoft.com/office/officeart/2008/layout/LinedList"/>
    <dgm:cxn modelId="{FF482569-C77F-43E1-90ED-4E23D6A211AF}" type="presParOf" srcId="{C57BF5AC-43EA-42C0-9A11-A86C9C0618B3}" destId="{FD82EF38-E887-471B-954C-9E903A505037}" srcOrd="4" destOrd="0" presId="urn:microsoft.com/office/officeart/2008/layout/LinedList"/>
    <dgm:cxn modelId="{F6ABC9E0-8809-4367-BACC-A386FBE55EC1}" type="presParOf" srcId="{C57BF5AC-43EA-42C0-9A11-A86C9C0618B3}" destId="{4282D53F-6BD5-4823-8019-4DE7716BF54C}" srcOrd="5" destOrd="0" presId="urn:microsoft.com/office/officeart/2008/layout/LinedList"/>
    <dgm:cxn modelId="{ADCD4C03-255C-49F6-8C83-D643647A4A52}" type="presParOf" srcId="{4282D53F-6BD5-4823-8019-4DE7716BF54C}" destId="{5FB181F6-EC91-48D2-B201-E1EAF0190366}" srcOrd="0" destOrd="0" presId="urn:microsoft.com/office/officeart/2008/layout/LinedList"/>
    <dgm:cxn modelId="{58E20681-AEE7-46C3-A00C-2F6617CD878D}" type="presParOf" srcId="{4282D53F-6BD5-4823-8019-4DE7716BF54C}" destId="{3B234BFD-9FDD-4532-BDA2-7BEC8550FD1B}" srcOrd="1" destOrd="0" presId="urn:microsoft.com/office/officeart/2008/layout/LinedList"/>
    <dgm:cxn modelId="{3EBC5CC6-D96B-45A4-9026-476D1C495571}" type="presParOf" srcId="{C57BF5AC-43EA-42C0-9A11-A86C9C0618B3}" destId="{E4E12467-748F-498E-90B3-324E580F1B01}" srcOrd="6" destOrd="0" presId="urn:microsoft.com/office/officeart/2008/layout/LinedList"/>
    <dgm:cxn modelId="{A91F97AD-DF95-4928-96CF-B79D8BDACEE2}" type="presParOf" srcId="{C57BF5AC-43EA-42C0-9A11-A86C9C0618B3}" destId="{38E36074-8853-41A6-B40C-ED3204AAB72E}" srcOrd="7" destOrd="0" presId="urn:microsoft.com/office/officeart/2008/layout/LinedList"/>
    <dgm:cxn modelId="{8C1054F6-B42C-4BC8-B30A-667F85589895}" type="presParOf" srcId="{38E36074-8853-41A6-B40C-ED3204AAB72E}" destId="{C9365FE4-D653-4045-BEA5-1C40C6455F51}" srcOrd="0" destOrd="0" presId="urn:microsoft.com/office/officeart/2008/layout/LinedList"/>
    <dgm:cxn modelId="{3A4FB369-E947-43BC-84C1-7421900C85BC}" type="presParOf" srcId="{38E36074-8853-41A6-B40C-ED3204AAB72E}" destId="{6ABAABC2-A318-4CE0-9788-655663551E03}" srcOrd="1" destOrd="0" presId="urn:microsoft.com/office/officeart/2008/layout/LinedList"/>
    <dgm:cxn modelId="{70406A2A-95A5-4FC4-9ADB-CD914356F7B3}" type="presParOf" srcId="{C57BF5AC-43EA-42C0-9A11-A86C9C0618B3}" destId="{EBD47B11-54B9-42C7-B937-7EF42AD18837}" srcOrd="8" destOrd="0" presId="urn:microsoft.com/office/officeart/2008/layout/LinedList"/>
    <dgm:cxn modelId="{5A23CF6C-8DA3-4375-994A-5EE986926564}" type="presParOf" srcId="{C57BF5AC-43EA-42C0-9A11-A86C9C0618B3}" destId="{AAE16CBA-7DFA-4C93-B184-1C283A8D9485}" srcOrd="9" destOrd="0" presId="urn:microsoft.com/office/officeart/2008/layout/LinedList"/>
    <dgm:cxn modelId="{EF1B2775-1114-4F0E-A58D-40C81328A72A}" type="presParOf" srcId="{AAE16CBA-7DFA-4C93-B184-1C283A8D9485}" destId="{2A6653A2-3333-4B5D-8D11-46821199CA80}" srcOrd="0" destOrd="0" presId="urn:microsoft.com/office/officeart/2008/layout/LinedList"/>
    <dgm:cxn modelId="{CA52AA61-FDFC-46BD-81EC-9C5F31C711D8}" type="presParOf" srcId="{AAE16CBA-7DFA-4C93-B184-1C283A8D9485}" destId="{5FD8E0FB-0D4B-4E84-9AB9-B1094B379168}" srcOrd="1" destOrd="0" presId="urn:microsoft.com/office/officeart/2008/layout/LinedList"/>
    <dgm:cxn modelId="{3FC0BC3A-C8B4-45A7-9A4E-9364DB4997DF}" type="presParOf" srcId="{C57BF5AC-43EA-42C0-9A11-A86C9C0618B3}" destId="{6646F1A7-B875-48C8-9EF4-6D5B7C3F773E}" srcOrd="10" destOrd="0" presId="urn:microsoft.com/office/officeart/2008/layout/LinedList"/>
    <dgm:cxn modelId="{C23DB395-93C9-459E-8A22-F803E0B0441F}" type="presParOf" srcId="{C57BF5AC-43EA-42C0-9A11-A86C9C0618B3}" destId="{E7B3700E-F513-4832-849D-D8AA5FBFC7D9}" srcOrd="11" destOrd="0" presId="urn:microsoft.com/office/officeart/2008/layout/LinedList"/>
    <dgm:cxn modelId="{F018234C-BD9B-4CAB-9F1C-FB0A9A5D117B}" type="presParOf" srcId="{E7B3700E-F513-4832-849D-D8AA5FBFC7D9}" destId="{4EDDFC2C-E3EA-426B-B740-E32F33E3324E}" srcOrd="0" destOrd="0" presId="urn:microsoft.com/office/officeart/2008/layout/LinedList"/>
    <dgm:cxn modelId="{8FD398AA-B5AF-49FB-BF8A-202395A666EC}" type="presParOf" srcId="{E7B3700E-F513-4832-849D-D8AA5FBFC7D9}" destId="{67AFD49B-DC9B-4E60-9C50-AAC2180BCE9E}" srcOrd="1" destOrd="0" presId="urn:microsoft.com/office/officeart/2008/layout/LinedList"/>
    <dgm:cxn modelId="{448F3510-105C-4721-8DAD-0658C4CC7754}" type="presParOf" srcId="{C57BF5AC-43EA-42C0-9A11-A86C9C0618B3}" destId="{ED453924-38FA-4F44-8FF2-3A7FFC4E1B4A}" srcOrd="12" destOrd="0" presId="urn:microsoft.com/office/officeart/2008/layout/LinedList"/>
    <dgm:cxn modelId="{7DF70BF6-F0D6-4586-B5D1-37FA8FEDD36E}" type="presParOf" srcId="{C57BF5AC-43EA-42C0-9A11-A86C9C0618B3}" destId="{14422A2E-B864-47EA-851D-35F11B0DA256}" srcOrd="13" destOrd="0" presId="urn:microsoft.com/office/officeart/2008/layout/LinedList"/>
    <dgm:cxn modelId="{299A2F0D-2845-45DF-8AE1-8D27B5C5DD5E}" type="presParOf" srcId="{14422A2E-B864-47EA-851D-35F11B0DA256}" destId="{5DFADE01-3590-4A4C-A04C-2FE1BE1BCAC0}" srcOrd="0" destOrd="0" presId="urn:microsoft.com/office/officeart/2008/layout/LinedList"/>
    <dgm:cxn modelId="{CB9D7C39-F0D9-4BB6-A36F-075BCDA04E17}" type="presParOf" srcId="{14422A2E-B864-47EA-851D-35F11B0DA256}" destId="{B42F2467-70E1-4E54-B307-67FF362D8DA1}" srcOrd="1" destOrd="0" presId="urn:microsoft.com/office/officeart/2008/layout/LinedList"/>
    <dgm:cxn modelId="{0FF04C02-CA52-440F-9B3A-310C714163FE}" type="presParOf" srcId="{C57BF5AC-43EA-42C0-9A11-A86C9C0618B3}" destId="{827F5395-BDB5-41C8-85A7-BF25E59D0005}" srcOrd="14" destOrd="0" presId="urn:microsoft.com/office/officeart/2008/layout/LinedList"/>
    <dgm:cxn modelId="{A5061D2C-D1E8-4CBE-82B8-8222BDA63304}" type="presParOf" srcId="{C57BF5AC-43EA-42C0-9A11-A86C9C0618B3}" destId="{5089F68D-7E22-4D3F-ADE3-2025FF955E93}" srcOrd="15" destOrd="0" presId="urn:microsoft.com/office/officeart/2008/layout/LinedList"/>
    <dgm:cxn modelId="{A59A697E-BEE2-4335-BB03-B89FE10B49AE}" type="presParOf" srcId="{5089F68D-7E22-4D3F-ADE3-2025FF955E93}" destId="{4063EB53-1446-44A6-BA68-2395BC991806}" srcOrd="0" destOrd="0" presId="urn:microsoft.com/office/officeart/2008/layout/LinedList"/>
    <dgm:cxn modelId="{FEAB6FF7-F8B9-4077-A165-6672D8D59F08}" type="presParOf" srcId="{5089F68D-7E22-4D3F-ADE3-2025FF955E93}" destId="{D7852E99-3F59-4681-B55A-436E017FA02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B431C1-7E90-498F-90FE-8C3C9529BD85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EB1EBF-C982-405B-804E-F407FC5A683A}">
      <dsp:nvSpPr>
        <dsp:cNvPr id="0" name=""/>
        <dsp:cNvSpPr/>
      </dsp:nvSpPr>
      <dsp:spPr>
        <a:xfrm>
          <a:off x="0" y="2703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0" tIns="228600" rIns="228600" bIns="228600" numCol="1" spcCol="1270" anchor="t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 dirty="0"/>
            <a:t>Data Processing</a:t>
          </a:r>
        </a:p>
      </dsp:txBody>
      <dsp:txXfrm>
        <a:off x="0" y="2703"/>
        <a:ext cx="6900512" cy="1843578"/>
      </dsp:txXfrm>
    </dsp:sp>
    <dsp:sp modelId="{3BFC3FA2-C601-4F44-B7A6-FBD58DB60EEF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E56990-2A21-49EA-B98F-82D48F7C369B}">
      <dsp:nvSpPr>
        <dsp:cNvPr id="0" name=""/>
        <dsp:cNvSpPr/>
      </dsp:nvSpPr>
      <dsp:spPr>
        <a:xfrm>
          <a:off x="0" y="1846281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0" tIns="228600" rIns="228600" bIns="228600" numCol="1" spcCol="1270" anchor="t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 dirty="0"/>
            <a:t>Results Illustration</a:t>
          </a:r>
        </a:p>
      </dsp:txBody>
      <dsp:txXfrm>
        <a:off x="0" y="1846281"/>
        <a:ext cx="6900512" cy="1843578"/>
      </dsp:txXfrm>
    </dsp:sp>
    <dsp:sp modelId="{5F084360-79C9-4F33-A909-ABD7EA83DB54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CACB96-0997-4AC8-9281-1F134C89146A}">
      <dsp:nvSpPr>
        <dsp:cNvPr id="0" name=""/>
        <dsp:cNvSpPr/>
      </dsp:nvSpPr>
      <dsp:spPr>
        <a:xfrm>
          <a:off x="0" y="3689859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0" tIns="228600" rIns="228600" bIns="228600" numCol="1" spcCol="1270" anchor="t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0" kern="1200" dirty="0"/>
            <a:t>Logic Demonstration</a:t>
          </a:r>
        </a:p>
      </dsp:txBody>
      <dsp:txXfrm>
        <a:off x="0" y="3689859"/>
        <a:ext cx="6900512" cy="18435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DE0588-F729-401F-AC4E-A34A9A411FB7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F2749D-EBF8-492D-91A2-A38E72B3C3E0}">
      <dsp:nvSpPr>
        <dsp:cNvPr id="0" name=""/>
        <dsp:cNvSpPr/>
      </dsp:nvSpPr>
      <dsp:spPr>
        <a:xfrm>
          <a:off x="0" y="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MAP : uses 1 to many arrays to transform to a single result</a:t>
          </a:r>
        </a:p>
      </dsp:txBody>
      <dsp:txXfrm>
        <a:off x="0" y="0"/>
        <a:ext cx="10515600" cy="543917"/>
      </dsp:txXfrm>
    </dsp:sp>
    <dsp:sp modelId="{E2F236C9-EA6C-4D68-8F20-53FFF7E97484}">
      <dsp:nvSpPr>
        <dsp:cNvPr id="0" name=""/>
        <dsp:cNvSpPr/>
      </dsp:nvSpPr>
      <dsp:spPr>
        <a:xfrm>
          <a:off x="0" y="54391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E0925-2D04-4D32-AFB8-14CCB5158DEC}">
      <dsp:nvSpPr>
        <dsp:cNvPr id="0" name=""/>
        <dsp:cNvSpPr/>
      </dsp:nvSpPr>
      <dsp:spPr>
        <a:xfrm>
          <a:off x="0" y="543917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REDUCE: Compress a list to a single value. Classic Example: SUM or PRODUCT</a:t>
          </a:r>
        </a:p>
      </dsp:txBody>
      <dsp:txXfrm>
        <a:off x="0" y="543917"/>
        <a:ext cx="10515600" cy="543917"/>
      </dsp:txXfrm>
    </dsp:sp>
    <dsp:sp modelId="{FD82EF38-E887-471B-954C-9E903A505037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B181F6-EC91-48D2-B201-E1EAF0190366}">
      <dsp:nvSpPr>
        <dsp:cNvPr id="0" name=""/>
        <dsp:cNvSpPr/>
      </dsp:nvSpPr>
      <dsp:spPr>
        <a:xfrm>
          <a:off x="0" y="1087834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SCAN: Is a running total. </a:t>
          </a:r>
        </a:p>
      </dsp:txBody>
      <dsp:txXfrm>
        <a:off x="0" y="1087834"/>
        <a:ext cx="10515600" cy="543917"/>
      </dsp:txXfrm>
    </dsp:sp>
    <dsp:sp modelId="{E4E12467-748F-498E-90B3-324E580F1B01}">
      <dsp:nvSpPr>
        <dsp:cNvPr id="0" name=""/>
        <dsp:cNvSpPr/>
      </dsp:nvSpPr>
      <dsp:spPr>
        <a:xfrm>
          <a:off x="0" y="1631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365FE4-D653-4045-BEA5-1C40C6455F51}">
      <dsp:nvSpPr>
        <dsp:cNvPr id="0" name=""/>
        <dsp:cNvSpPr/>
      </dsp:nvSpPr>
      <dsp:spPr>
        <a:xfrm>
          <a:off x="0" y="1631751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HSTACK : Stacks column vectors</a:t>
          </a:r>
        </a:p>
      </dsp:txBody>
      <dsp:txXfrm>
        <a:off x="0" y="1631751"/>
        <a:ext cx="10515600" cy="543917"/>
      </dsp:txXfrm>
    </dsp:sp>
    <dsp:sp modelId="{EBD47B11-54B9-42C7-B937-7EF42AD18837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6653A2-3333-4B5D-8D11-46821199CA80}">
      <dsp:nvSpPr>
        <dsp:cNvPr id="0" name=""/>
        <dsp:cNvSpPr/>
      </dsp:nvSpPr>
      <dsp:spPr>
        <a:xfrm>
          <a:off x="0" y="2175669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VSTACK : Stacks row vectors</a:t>
          </a:r>
        </a:p>
      </dsp:txBody>
      <dsp:txXfrm>
        <a:off x="0" y="2175669"/>
        <a:ext cx="10515600" cy="543917"/>
      </dsp:txXfrm>
    </dsp:sp>
    <dsp:sp modelId="{6646F1A7-B875-48C8-9EF4-6D5B7C3F773E}">
      <dsp:nvSpPr>
        <dsp:cNvPr id="0" name=""/>
        <dsp:cNvSpPr/>
      </dsp:nvSpPr>
      <dsp:spPr>
        <a:xfrm>
          <a:off x="0" y="2719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DDFC2C-E3EA-426B-B740-E32F33E3324E}">
      <dsp:nvSpPr>
        <dsp:cNvPr id="0" name=""/>
        <dsp:cNvSpPr/>
      </dsp:nvSpPr>
      <dsp:spPr>
        <a:xfrm>
          <a:off x="0" y="2719586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DROP : Drops the first item from a vector</a:t>
          </a:r>
        </a:p>
      </dsp:txBody>
      <dsp:txXfrm>
        <a:off x="0" y="2719586"/>
        <a:ext cx="10515600" cy="543917"/>
      </dsp:txXfrm>
    </dsp:sp>
    <dsp:sp modelId="{ED453924-38FA-4F44-8FF2-3A7FFC4E1B4A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FADE01-3590-4A4C-A04C-2FE1BE1BCAC0}">
      <dsp:nvSpPr>
        <dsp:cNvPr id="0" name=""/>
        <dsp:cNvSpPr/>
      </dsp:nvSpPr>
      <dsp:spPr>
        <a:xfrm>
          <a:off x="0" y="3263503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TAKE: Takes the first item from a vector</a:t>
          </a:r>
        </a:p>
      </dsp:txBody>
      <dsp:txXfrm>
        <a:off x="0" y="3263503"/>
        <a:ext cx="10515600" cy="543917"/>
      </dsp:txXfrm>
    </dsp:sp>
    <dsp:sp modelId="{827F5395-BDB5-41C8-85A7-BF25E59D0005}">
      <dsp:nvSpPr>
        <dsp:cNvPr id="0" name=""/>
        <dsp:cNvSpPr/>
      </dsp:nvSpPr>
      <dsp:spPr>
        <a:xfrm>
          <a:off x="0" y="380742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63EB53-1446-44A6-BA68-2395BC991806}">
      <dsp:nvSpPr>
        <dsp:cNvPr id="0" name=""/>
        <dsp:cNvSpPr/>
      </dsp:nvSpPr>
      <dsp:spPr>
        <a:xfrm>
          <a:off x="0" y="380742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ISOMITTED: True if parameter omitted from lambda.</a:t>
          </a:r>
        </a:p>
      </dsp:txBody>
      <dsp:txXfrm>
        <a:off x="0" y="3807420"/>
        <a:ext cx="10515600" cy="543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F0199-54AD-174B-4FDA-2CA1588B4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1075568F-E6C2-E54A-84A8-7173FFC4B13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2B8D63EA-4AD0-0872-399B-D1626B544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53531"/>
            <a:ext cx="12192000" cy="130889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140155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F0199-54AD-174B-4FDA-2CA1588B4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1075568F-E6C2-E54A-84A8-7173FFC4B13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E11E6D-5970-94E2-4A28-94590861F0E6}"/>
              </a:ext>
            </a:extLst>
          </p:cNvPr>
          <p:cNvSpPr txBox="1"/>
          <p:nvPr userDrawn="1"/>
        </p:nvSpPr>
        <p:spPr>
          <a:xfrm>
            <a:off x="4501210" y="2868644"/>
            <a:ext cx="6558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Presenter name</a:t>
            </a:r>
          </a:p>
          <a:p>
            <a:r>
              <a:rPr lang="en-US" dirty="0">
                <a:solidFill>
                  <a:schemeClr val="bg1"/>
                </a:solidFill>
              </a:rPr>
              <a:t>Presenter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7A734F-B0DD-21D2-953E-E5A134E892E8}"/>
              </a:ext>
            </a:extLst>
          </p:cNvPr>
          <p:cNvSpPr/>
          <p:nvPr userDrawn="1"/>
        </p:nvSpPr>
        <p:spPr>
          <a:xfrm>
            <a:off x="1440358" y="1473369"/>
            <a:ext cx="2690649" cy="3436883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08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53102-0E62-4C4B-A53A-8DB6B728575C}" type="datetimeFigureOut">
              <a:rPr lang="en-US" smtClean="0"/>
              <a:t>11/15/2024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666C3-DE45-46E2-A7DC-D0F9599325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57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DEF5EC-DD57-C7F3-92D2-3ED5CDF60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A68C6-CBCE-7D66-021E-CB02BACE0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ED19C47-6C74-3299-9E60-C8460F8EB3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96400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1075568F-E6C2-E54A-84A8-7173FFC4B1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90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st.github.com/RubyTheActuary/cd905e4a97ae6ba88584449b930b57df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hatgpt.com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skell.org/" TargetMode="External"/><Relationship Id="rId2" Type="http://schemas.openxmlformats.org/officeDocument/2006/relationships/hyperlink" Target="https://en.wikipedia.org/wiki/Recursion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L7s6Dni1dG8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hyperlink" Target="https://www.thespreadsheetguru.com/dynamic-array-function-list/" TargetMode="Externa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support.microsoft.com/en-us/office/scan-function-d58dfd11-9969-4439-b2dc-e7062724de29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spreadsheetguru.com/dynamic-array-function-list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e/laser-licht-lichtshow-lichteffekte-737434/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support.office.com/en-us/f1/topic/bd212d27-1cd1-4321-a34a-ccbf254b8b67?context=%7B%22themeid%22%3A%2215%22%2C%22issasfeedbackenabled%22%3A%22true%22%2C%22isassistedhelpenabled%22%3A%221%22%2C%22isdeeplinkingenabled%22%3A%221%22%2C%22appversionbuild%22%3A%2218025%22%2C%22appversionmajor%22%3A%2216%22%2C%22appversionminor%22%3A%220%22%2C%22appversionupdate%22%3A%2220104%22%2C%22audience%22%3A%22Production%22%2C%22authtype%22%3A%22msa%22%2C%22channel%22%3A%22CC%22%2C%22iscopilotenabled%22%3A%22false%22%2C%22osbuildnumber%22%3A%2222631%22%2C%22osmajorver%22%3A%2210%22%2C%22osminorver%22%3A%220%22%2C%22sessionid%22%3A%22914D6FC4-BDB5-4A8E-937E-5EC62B1621A5%22%2C%22omkt%22%3A%22en-us%22%7D&amp;helpid=xlmain11.chm60703&amp;lcid=1033&amp;ns=EXCEL&amp;uilcid=1033&amp;version=90" TargetMode="Externa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byTheActuary/Excel-Lambda-Examples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garage/profiles/excel-labs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280224-36B0-0E99-39D7-B891F9C4EE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19" t="25978" b="9938"/>
          <a:stretch/>
        </p:blipFill>
        <p:spPr>
          <a:xfrm>
            <a:off x="0" y="0"/>
            <a:ext cx="12192000" cy="68815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052EF1-EC54-4B4C-C436-CB409B9E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FUNCTIONS AND DYNAMIC ARRAYS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57BD97F5-DFBD-2D2F-2A2A-CB3F35C5FA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91" t="-7408" r="-3091" b="-10185"/>
          <a:stretch/>
        </p:blipFill>
        <p:spPr>
          <a:xfrm>
            <a:off x="9250911" y="5850872"/>
            <a:ext cx="2527103" cy="800355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00697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3400"/>
              <a:t>Version Control of Libraries GitHub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 fontScale="77500" lnSpcReduction="20000"/>
          </a:bodyPr>
          <a:lstStyle/>
          <a:p>
            <a:pPr lvl="1"/>
            <a:r>
              <a:rPr lang="en-US" sz="2200" dirty="0"/>
              <a:t>We can track changes to the library over time, so we understand changes.</a:t>
            </a:r>
          </a:p>
          <a:p>
            <a:pPr lvl="1"/>
            <a:r>
              <a:rPr lang="en-US" sz="2200" dirty="0"/>
              <a:t>Can easily collaborate with GitHub and fork libraries</a:t>
            </a:r>
          </a:p>
          <a:p>
            <a:pPr marL="971550" lvl="1" indent="-514350">
              <a:buFont typeface="+mj-lt"/>
              <a:buAutoNum type="arabicPeriod"/>
            </a:pPr>
            <a:endParaRPr lang="en-US" sz="2200" dirty="0"/>
          </a:p>
          <a:p>
            <a:pPr lvl="1"/>
            <a:r>
              <a:rPr lang="en-US" sz="2200" dirty="0">
                <a:hlinkClick r:id="rId2"/>
              </a:rPr>
              <a:t>https://gist.github.com/RubyTheActuary/cd905e4a97ae6ba88584449b930b57df</a:t>
            </a:r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C5C50F-B47B-D331-3A89-0A914DDEC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36" y="2156603"/>
            <a:ext cx="10917936" cy="455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67204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200"/>
              <a:t>Converting Libraries for other Systems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971550" lvl="1" indent="-514350">
              <a:buFont typeface="+mj-lt"/>
              <a:buAutoNum type="arabicPeriod"/>
            </a:pPr>
            <a:endParaRPr lang="en-US" sz="2200" dirty="0"/>
          </a:p>
          <a:p>
            <a:pPr lvl="1"/>
            <a:r>
              <a:rPr lang="en-US" sz="2800" dirty="0"/>
              <a:t>Typed in to ChatGPT 4.0: Convert Excel Lambdas to C# Followed by Lambda Library Code.</a:t>
            </a:r>
          </a:p>
          <a:p>
            <a:pPr lvl="1"/>
            <a:r>
              <a:rPr lang="en-US" sz="2800" dirty="0">
                <a:hlinkClick r:id="rId2"/>
              </a:rPr>
              <a:t>https://chatgpt.com/</a:t>
            </a:r>
            <a:endParaRPr lang="en-US" sz="2800" dirty="0"/>
          </a:p>
          <a:p>
            <a:pPr lvl="1"/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F30EDB-0170-660D-8BD5-5967DCB3D0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9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5486909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7902"/>
            <a:ext cx="10515600" cy="764427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Bang Out Prototype to Match Excel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FDEA00-B66A-7582-3898-278F93E93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825501"/>
            <a:ext cx="11004550" cy="2660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3431BB-2451-4334-C3C7-0FF7611C4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3581400"/>
            <a:ext cx="11366500" cy="300294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1E8C5AA-0651-7481-FA42-45B6203AD36A}"/>
              </a:ext>
            </a:extLst>
          </p:cNvPr>
          <p:cNvSpPr/>
          <p:nvPr/>
        </p:nvSpPr>
        <p:spPr>
          <a:xfrm>
            <a:off x="4347713" y="3821502"/>
            <a:ext cx="715993" cy="2762844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0C00C1F5-C1AA-629D-DDCC-4322E5AE3B46}"/>
              </a:ext>
            </a:extLst>
          </p:cNvPr>
          <p:cNvCxnSpPr/>
          <p:nvPr/>
        </p:nvCxnSpPr>
        <p:spPr>
          <a:xfrm>
            <a:off x="750498" y="2199736"/>
            <a:ext cx="3597215" cy="2967487"/>
          </a:xfrm>
          <a:prstGeom prst="bentConnector3">
            <a:avLst>
              <a:gd name="adj1" fmla="val -11631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1F1BC7E-0A2B-6D86-D690-34C6C0AB072F}"/>
              </a:ext>
            </a:extLst>
          </p:cNvPr>
          <p:cNvSpPr/>
          <p:nvPr/>
        </p:nvSpPr>
        <p:spPr>
          <a:xfrm>
            <a:off x="5063707" y="3726611"/>
            <a:ext cx="638354" cy="285773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BEC3138E-9470-A12E-E7AD-F00FCA7A143F}"/>
              </a:ext>
            </a:extLst>
          </p:cNvPr>
          <p:cNvCxnSpPr>
            <a:cxnSpLocks/>
          </p:cNvCxnSpPr>
          <p:nvPr/>
        </p:nvCxnSpPr>
        <p:spPr>
          <a:xfrm>
            <a:off x="838200" y="2294626"/>
            <a:ext cx="4225506" cy="1431985"/>
          </a:xfrm>
          <a:prstGeom prst="bentConnector3">
            <a:avLst>
              <a:gd name="adj1" fmla="val -7571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09E6AEDE-8CD5-5C35-3BF4-702999DEB9CD}"/>
              </a:ext>
            </a:extLst>
          </p:cNvPr>
          <p:cNvSpPr/>
          <p:nvPr/>
        </p:nvSpPr>
        <p:spPr>
          <a:xfrm>
            <a:off x="5702061" y="3581400"/>
            <a:ext cx="5098211" cy="3002946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FBAF221F-335C-FDE7-F307-6C0F2846ABD3}"/>
              </a:ext>
            </a:extLst>
          </p:cNvPr>
          <p:cNvCxnSpPr>
            <a:cxnSpLocks/>
          </p:cNvCxnSpPr>
          <p:nvPr/>
        </p:nvCxnSpPr>
        <p:spPr>
          <a:xfrm>
            <a:off x="750497" y="2484408"/>
            <a:ext cx="4951564" cy="1096633"/>
          </a:xfrm>
          <a:prstGeom prst="bentConnector3">
            <a:avLst>
              <a:gd name="adj1" fmla="val -2439"/>
            </a:avLst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4FD357C2-3418-2E14-1556-17A5F1C72F06}"/>
              </a:ext>
            </a:extLst>
          </p:cNvPr>
          <p:cNvSpPr/>
          <p:nvPr/>
        </p:nvSpPr>
        <p:spPr>
          <a:xfrm>
            <a:off x="10860657" y="3581041"/>
            <a:ext cx="791593" cy="3002946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DF9023E-971A-CF96-0A9C-5757900E1A77}"/>
              </a:ext>
            </a:extLst>
          </p:cNvPr>
          <p:cNvCxnSpPr>
            <a:endCxn id="20" idx="0"/>
          </p:cNvCxnSpPr>
          <p:nvPr/>
        </p:nvCxnSpPr>
        <p:spPr>
          <a:xfrm>
            <a:off x="6029864" y="2613804"/>
            <a:ext cx="5226590" cy="96723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47C0630E-9FF0-899D-2661-6E37E88BEEF7}"/>
              </a:ext>
            </a:extLst>
          </p:cNvPr>
          <p:cNvCxnSpPr>
            <a:cxnSpLocks/>
            <a:endCxn id="7" idx="1"/>
          </p:cNvCxnSpPr>
          <p:nvPr/>
        </p:nvCxnSpPr>
        <p:spPr>
          <a:xfrm rot="5400000">
            <a:off x="-1147730" y="3365796"/>
            <a:ext cx="3150557" cy="283596"/>
          </a:xfrm>
          <a:prstGeom prst="bentConnector4">
            <a:avLst>
              <a:gd name="adj1" fmla="val -388"/>
              <a:gd name="adj2" fmla="val 18060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C385171-3759-B8F0-B02D-E1516F364F12}"/>
              </a:ext>
            </a:extLst>
          </p:cNvPr>
          <p:cNvSpPr/>
          <p:nvPr/>
        </p:nvSpPr>
        <p:spPr>
          <a:xfrm>
            <a:off x="285750" y="3821502"/>
            <a:ext cx="4061962" cy="2719956"/>
          </a:xfrm>
          <a:prstGeom prst="rect">
            <a:avLst/>
          </a:prstGeom>
          <a:noFill/>
          <a:ln w="381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6359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5" grpId="0" animBg="1"/>
      <p:bldP spid="20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200" dirty="0"/>
              <a:t>Why Dynamic Arrays and Lambda Functions?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We separate logic from cell references, which makes logic easier to understand.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We can create a reusable library of components, so other projects move faster.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Free version control of changes.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These libraries can be easily converted to other languages, which will increase turnaround time of new products.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200" dirty="0"/>
              <a:t>Functions can be tested independent and debugged independent of the actual calculation.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338780337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280224-36B0-0E99-39D7-B891F9C4EE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19" t="25978" b="9938"/>
          <a:stretch/>
        </p:blipFill>
        <p:spPr>
          <a:xfrm>
            <a:off x="0" y="0"/>
            <a:ext cx="12192000" cy="68815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052EF1-EC54-4B4C-C436-CB409B9E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How</a:t>
            </a:r>
          </a:p>
        </p:txBody>
      </p:sp>
    </p:spTree>
    <p:extLst>
      <p:ext uri="{BB962C8B-B14F-4D97-AF65-F5344CB8AC3E}">
        <p14:creationId xmlns:p14="http://schemas.microsoft.com/office/powerpoint/2010/main" val="3716657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067608-9B13-ABFD-8389-C90D595F6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600">
                <a:solidFill>
                  <a:schemeClr val="tx1"/>
                </a:solidFill>
              </a:rPr>
              <a:t>Functional Programming Fundamentals</a:t>
            </a:r>
          </a:p>
        </p:txBody>
      </p:sp>
      <p:sp>
        <p:nvSpPr>
          <p:cNvPr id="1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plex maths formulae on a blackboard">
            <a:extLst>
              <a:ext uri="{FF2B5EF4-FFF2-40B4-BE49-F238E27FC236}">
                <a16:creationId xmlns:a16="http://schemas.microsoft.com/office/drawing/2014/main" id="{C14B9C7E-48F5-A162-5BF7-5509C1CEBD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351" r="642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31020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2850A8-2FF2-38AE-2953-236CE5C42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Functional Programming Concepts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CA47B3-194B-61AE-7A70-38C5FE311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 fontScale="92500"/>
          </a:bodyPr>
          <a:lstStyle/>
          <a:p>
            <a:pPr fontAlgn="base">
              <a:spcBef>
                <a:spcPts val="0"/>
              </a:spcBef>
              <a:spcAft>
                <a:spcPts val="750"/>
              </a:spcAft>
            </a:pPr>
            <a:r>
              <a:rPr lang="en-US" sz="2400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The central concepts are:</a:t>
            </a:r>
            <a:endParaRPr lang="en-US" sz="240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971550" marR="0" lvl="1" indent="-514350" fontAlgn="base">
              <a:spcBef>
                <a:spcPts val="0"/>
              </a:spcBef>
              <a:spcAft>
                <a:spcPts val="750"/>
              </a:spcAft>
              <a:buFont typeface="+mj-lt"/>
              <a:buAutoNum type="arabicPeriod"/>
            </a:pPr>
            <a:r>
              <a:rPr lang="en-US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Pure functions</a:t>
            </a:r>
            <a:r>
              <a:rPr lang="en-US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: Functions that return the same output for the same input and have no side effects.</a:t>
            </a:r>
          </a:p>
          <a:p>
            <a:pPr marL="971550" lvl="1" indent="-514350" fontAlgn="base">
              <a:spcBef>
                <a:spcPts val="0"/>
              </a:spcBef>
              <a:spcAft>
                <a:spcPts val="750"/>
              </a:spcAft>
              <a:buFont typeface="+mj-lt"/>
              <a:buAutoNum type="arabicPeriod"/>
            </a:pPr>
            <a:r>
              <a:rPr lang="en-US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Immutability</a:t>
            </a:r>
            <a:r>
              <a:rPr lang="en-US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: Corresponds to unchangeable data structures after their creation.</a:t>
            </a:r>
            <a:endParaRPr lang="en-US" b="1" kern="0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marR="0" lvl="1" indent="-514350" fontAlgn="base">
              <a:spcBef>
                <a:spcPts val="0"/>
              </a:spcBef>
              <a:spcAft>
                <a:spcPts val="750"/>
              </a:spcAft>
              <a:buFont typeface="+mj-lt"/>
              <a:buAutoNum type="arabicPeriod"/>
            </a:pPr>
            <a:r>
              <a:rPr lang="en-US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Higher-order functions</a:t>
            </a:r>
            <a:r>
              <a:rPr lang="en-US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: Functions that take other functions as arguments or return functions.</a:t>
            </a:r>
            <a:endParaRPr lang="en-US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971550" marR="0" lvl="1" indent="-514350" fontAlgn="base">
              <a:spcBef>
                <a:spcPts val="0"/>
              </a:spcBef>
              <a:spcAft>
                <a:spcPts val="750"/>
              </a:spcAft>
              <a:buFont typeface="+mj-lt"/>
              <a:buAutoNum type="arabicPeriod"/>
            </a:pPr>
            <a:r>
              <a:rPr lang="en-US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Function composition</a:t>
            </a:r>
            <a:r>
              <a:rPr lang="en-US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: Combining functions to create more complex functions.</a:t>
            </a:r>
            <a:endParaRPr lang="en-US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971550" marR="0" lvl="1" indent="-514350" fontAlgn="base">
              <a:spcBef>
                <a:spcPts val="0"/>
              </a:spcBef>
              <a:spcAft>
                <a:spcPts val="750"/>
              </a:spcAft>
              <a:buFont typeface="+mj-lt"/>
              <a:buAutoNum type="arabicPeriod"/>
            </a:pPr>
            <a:r>
              <a:rPr lang="en-US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Recursion</a:t>
            </a:r>
            <a:r>
              <a:rPr lang="en-US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: Due to immutability, there is no concept of a for or while loop like in procedural languages. To iterate over a structure requires </a:t>
            </a:r>
            <a:r>
              <a:rPr lang="en-US" u="sng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recursion</a:t>
            </a:r>
            <a:r>
              <a:rPr lang="en-US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, which is a function that calls itself.</a:t>
            </a:r>
          </a:p>
          <a:p>
            <a:pPr fontAlgn="base">
              <a:spcBef>
                <a:spcPts val="0"/>
              </a:spcBef>
              <a:spcAft>
                <a:spcPts val="750"/>
              </a:spcAft>
            </a:pPr>
            <a:r>
              <a:rPr lang="en-US" sz="2400" dirty="0"/>
              <a:t>Modeled after pure functional languages like </a:t>
            </a:r>
            <a:r>
              <a:rPr lang="en-US" sz="2400" dirty="0">
                <a:hlinkClick r:id="rId3"/>
              </a:rPr>
              <a:t>Haskell</a:t>
            </a:r>
            <a:r>
              <a:rPr lang="en-US" sz="2400" dirty="0"/>
              <a:t>.</a:t>
            </a:r>
            <a:endParaRPr lang="en-US" sz="240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9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89E852-18AD-65D6-4E09-2AA270234130}"/>
              </a:ext>
            </a:extLst>
          </p:cNvPr>
          <p:cNvCxnSpPr/>
          <p:nvPr/>
        </p:nvCxnSpPr>
        <p:spPr>
          <a:xfrm>
            <a:off x="1362974" y="3429000"/>
            <a:ext cx="900597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629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2E0093-A57A-E20C-55D0-8DB9FE5BC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Mega Replace Recursion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1A53EA-53E9-4AEE-703E-E09F16A3B5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0527" y="2586994"/>
            <a:ext cx="6658253" cy="3833555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E44297-8795-1B84-9AB3-40B0240D4B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2577" b="1"/>
          <a:stretch/>
        </p:blipFill>
        <p:spPr>
          <a:xfrm>
            <a:off x="178923" y="2714190"/>
            <a:ext cx="4591432" cy="4034901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63AE74-8FB0-B5A4-1F5A-BF144CB1044A}"/>
              </a:ext>
            </a:extLst>
          </p:cNvPr>
          <p:cNvSpPr txBox="1"/>
          <p:nvPr/>
        </p:nvSpPr>
        <p:spPr>
          <a:xfrm>
            <a:off x="5269690" y="831832"/>
            <a:ext cx="6658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Popular personality on building Excel functionality.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She built a recursive equation to fix text strings.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 explanation is great, but it can be improved.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4BA306-CA37-97A0-6969-7AC616DDDAEF}"/>
              </a:ext>
            </a:extLst>
          </p:cNvPr>
          <p:cNvSpPr txBox="1"/>
          <p:nvPr/>
        </p:nvSpPr>
        <p:spPr>
          <a:xfrm>
            <a:off x="5150527" y="6538823"/>
            <a:ext cx="5710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4"/>
              </a:rPr>
              <a:t>Mega Replace - https://www.youtube.com/watch?v=L7s6Dni1dG8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13745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0D03081E-7821-1ECE-630F-1296C55ADA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219929"/>
              </p:ext>
            </p:extLst>
          </p:nvPr>
        </p:nvGraphicFramePr>
        <p:xfrm>
          <a:off x="1164580" y="3137140"/>
          <a:ext cx="9888729" cy="2984733"/>
        </p:xfrm>
        <a:graphic>
          <a:graphicData uri="http://schemas.openxmlformats.org/drawingml/2006/table">
            <a:tbl>
              <a:tblPr/>
              <a:tblGrid>
                <a:gridCol w="2443546">
                  <a:extLst>
                    <a:ext uri="{9D8B030D-6E8A-4147-A177-3AD203B41FA5}">
                      <a16:colId xmlns:a16="http://schemas.microsoft.com/office/drawing/2014/main" val="3143330316"/>
                    </a:ext>
                  </a:extLst>
                </a:gridCol>
                <a:gridCol w="2596269">
                  <a:extLst>
                    <a:ext uri="{9D8B030D-6E8A-4147-A177-3AD203B41FA5}">
                      <a16:colId xmlns:a16="http://schemas.microsoft.com/office/drawing/2014/main" val="2151377021"/>
                    </a:ext>
                  </a:extLst>
                </a:gridCol>
                <a:gridCol w="4848914">
                  <a:extLst>
                    <a:ext uri="{9D8B030D-6E8A-4147-A177-3AD203B41FA5}">
                      <a16:colId xmlns:a16="http://schemas.microsoft.com/office/drawing/2014/main" val="1921500348"/>
                    </a:ext>
                  </a:extLst>
                </a:gridCol>
              </a:tblGrid>
              <a:tr h="3316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Before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After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ANSWER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441168"/>
                  </a:ext>
                </a:extLst>
              </a:tr>
              <a:tr h="3316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msexcel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Excel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 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5539857"/>
                  </a:ext>
                </a:extLst>
              </a:tr>
              <a:tr h="3316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 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479620"/>
                  </a:ext>
                </a:extLst>
              </a:tr>
              <a:tr h="3316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7652333"/>
                  </a:ext>
                </a:extLst>
              </a:tr>
              <a:tr h="3316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778866"/>
                  </a:ext>
                </a:extLst>
              </a:tr>
              <a:tr h="3316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onenote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One Note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83234"/>
                  </a:ext>
                </a:extLst>
              </a:tr>
              <a:tr h="3316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PowerQuery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 Query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1520492"/>
                  </a:ext>
                </a:extLst>
              </a:tr>
              <a:tr h="3316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powerbi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 BI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4616806"/>
                  </a:ext>
                </a:extLst>
              </a:tr>
              <a:tr h="33163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453104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1E7DC1B-8C9B-6E03-70D2-B013ADF15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333"/>
            <a:ext cx="10515600" cy="635540"/>
          </a:xfrm>
        </p:spPr>
        <p:txBody>
          <a:bodyPr>
            <a:normAutofit fontScale="90000"/>
          </a:bodyPr>
          <a:lstStyle/>
          <a:p>
            <a:r>
              <a:rPr lang="en-US" dirty="0"/>
              <a:t>Recursion and Impurity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F9D2A-CFBA-CBAF-07A9-32C4BD8BC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0062"/>
            <a:ext cx="10515600" cy="1915063"/>
          </a:xfrm>
          <a:ln w="28575">
            <a:solidFill>
              <a:schemeClr val="accent4">
                <a:lumMod val="75000"/>
              </a:schemeClr>
            </a:solidFill>
          </a:ln>
        </p:spPr>
        <p:txBody>
          <a:bodyPr>
            <a:normAutofit fontScale="25000" lnSpcReduction="20000"/>
          </a:bodyPr>
          <a:lstStyle/>
          <a:p>
            <a:pPr marL="0" indent="0">
              <a:lnSpc>
                <a:spcPts val="1425"/>
              </a:lnSpc>
              <a:buNone/>
            </a:pPr>
            <a:r>
              <a:rPr lang="en-US" sz="6400" b="0" dirty="0" err="1">
                <a:solidFill>
                  <a:srgbClr val="8250DF"/>
                </a:solidFill>
                <a:effectLst/>
                <a:latin typeface="Consolas" panose="020B0609020204030204" pitchFamily="49" charset="0"/>
              </a:rPr>
              <a:t>MegaReplace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64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6400" b="0" dirty="0">
                <a:solidFill>
                  <a:srgbClr val="C4432B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4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6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beforeText</a:t>
            </a:r>
            <a:r>
              <a:rPr lang="en-US" sz="6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afterText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6400" b="0" dirty="0">
                <a:solidFill>
                  <a:srgbClr val="C4432B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4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6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 err="1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SUBSTITUTE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4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6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beforeText</a:t>
            </a:r>
            <a:r>
              <a:rPr lang="en-US" sz="6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afterText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</a:t>
            </a:r>
            <a:r>
              <a:rPr lang="en-US" sz="6400" b="0" dirty="0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4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beforeText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6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6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 err="1">
                <a:solidFill>
                  <a:srgbClr val="8250DF"/>
                </a:solidFill>
                <a:effectLst/>
                <a:latin typeface="Consolas" panose="020B0609020204030204" pitchFamily="49" charset="0"/>
              </a:rPr>
              <a:t>MegaReplace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4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6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                         </a:t>
            </a:r>
            <a:r>
              <a:rPr lang="en-US" sz="6400" b="0" dirty="0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OFFSET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4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beforeText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6400" b="0" dirty="0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                                                 OFFSET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4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afterText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6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6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)))));</a:t>
            </a:r>
          </a:p>
          <a:p>
            <a:pPr marL="0" indent="0">
              <a:lnSpc>
                <a:spcPts val="1425"/>
              </a:lnSpc>
              <a:buNone/>
            </a:pP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ts val="1425"/>
              </a:lnSpc>
              <a:buNone/>
            </a:pP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ts val="1425"/>
              </a:lnSpc>
              <a:buNone/>
            </a:pP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08F2865-E086-82E7-5643-24DACBF12BFD}"/>
              </a:ext>
            </a:extLst>
          </p:cNvPr>
          <p:cNvSpPr txBox="1">
            <a:spLocks/>
          </p:cNvSpPr>
          <p:nvPr/>
        </p:nvSpPr>
        <p:spPr>
          <a:xfrm>
            <a:off x="854015" y="523021"/>
            <a:ext cx="10515600" cy="635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The Video’s Formula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595303-E46E-267F-E05F-145DF557A8DB}"/>
              </a:ext>
            </a:extLst>
          </p:cNvPr>
          <p:cNvSpPr/>
          <p:nvPr/>
        </p:nvSpPr>
        <p:spPr>
          <a:xfrm>
            <a:off x="6211019" y="3502325"/>
            <a:ext cx="4839419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05521C-83AA-D1FE-8138-26154F65FAF1}"/>
              </a:ext>
            </a:extLst>
          </p:cNvPr>
          <p:cNvSpPr/>
          <p:nvPr/>
        </p:nvSpPr>
        <p:spPr>
          <a:xfrm>
            <a:off x="1161709" y="3490826"/>
            <a:ext cx="5049310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453937-867B-EF9D-7FCB-7E7AC5F831B9}"/>
              </a:ext>
            </a:extLst>
          </p:cNvPr>
          <p:cNvSpPr/>
          <p:nvPr/>
        </p:nvSpPr>
        <p:spPr>
          <a:xfrm>
            <a:off x="6190872" y="3833001"/>
            <a:ext cx="4839419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6F2170-C27C-ED1A-A3FA-9A889EC6B05C}"/>
              </a:ext>
            </a:extLst>
          </p:cNvPr>
          <p:cNvSpPr/>
          <p:nvPr/>
        </p:nvSpPr>
        <p:spPr>
          <a:xfrm>
            <a:off x="1141562" y="3821502"/>
            <a:ext cx="5049310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42788E-A4A7-C6EB-C703-77DF0F0C7ED7}"/>
              </a:ext>
            </a:extLst>
          </p:cNvPr>
          <p:cNvSpPr/>
          <p:nvPr/>
        </p:nvSpPr>
        <p:spPr>
          <a:xfrm>
            <a:off x="6196627" y="4149298"/>
            <a:ext cx="4839419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A3AD05-9747-CFC8-DD3A-623A1C40E5D9}"/>
              </a:ext>
            </a:extLst>
          </p:cNvPr>
          <p:cNvSpPr/>
          <p:nvPr/>
        </p:nvSpPr>
        <p:spPr>
          <a:xfrm>
            <a:off x="1147317" y="4137799"/>
            <a:ext cx="5049310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944ECF8-B053-86BB-1FFC-AD8452BACE02}"/>
              </a:ext>
            </a:extLst>
          </p:cNvPr>
          <p:cNvSpPr/>
          <p:nvPr/>
        </p:nvSpPr>
        <p:spPr>
          <a:xfrm>
            <a:off x="6188000" y="4494357"/>
            <a:ext cx="4839419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377CCFC-8A5B-ACC2-A795-D536250FB2D0}"/>
              </a:ext>
            </a:extLst>
          </p:cNvPr>
          <p:cNvSpPr/>
          <p:nvPr/>
        </p:nvSpPr>
        <p:spPr>
          <a:xfrm>
            <a:off x="1138690" y="4482858"/>
            <a:ext cx="5049310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8F1BE00-A2D8-7542-40A7-857CB8D512E3}"/>
              </a:ext>
            </a:extLst>
          </p:cNvPr>
          <p:cNvSpPr/>
          <p:nvPr/>
        </p:nvSpPr>
        <p:spPr>
          <a:xfrm>
            <a:off x="6179372" y="4804907"/>
            <a:ext cx="4839419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AA638C3-661E-6F0F-3A9F-7147B93CD7E8}"/>
              </a:ext>
            </a:extLst>
          </p:cNvPr>
          <p:cNvSpPr/>
          <p:nvPr/>
        </p:nvSpPr>
        <p:spPr>
          <a:xfrm>
            <a:off x="1130062" y="4793408"/>
            <a:ext cx="5049310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A4BD20-3C44-17E5-92E8-3A14432DA45E}"/>
              </a:ext>
            </a:extLst>
          </p:cNvPr>
          <p:cNvSpPr/>
          <p:nvPr/>
        </p:nvSpPr>
        <p:spPr>
          <a:xfrm>
            <a:off x="6196627" y="5141335"/>
            <a:ext cx="4839419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4FEEE15-4BCE-6FDD-D6ED-ACECCF427293}"/>
              </a:ext>
            </a:extLst>
          </p:cNvPr>
          <p:cNvSpPr/>
          <p:nvPr/>
        </p:nvSpPr>
        <p:spPr>
          <a:xfrm>
            <a:off x="1147317" y="5129836"/>
            <a:ext cx="5049310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5A5BD5E-6A9E-49B9-AA81-605F52BAECFB}"/>
              </a:ext>
            </a:extLst>
          </p:cNvPr>
          <p:cNvSpPr/>
          <p:nvPr/>
        </p:nvSpPr>
        <p:spPr>
          <a:xfrm>
            <a:off x="6188001" y="5486395"/>
            <a:ext cx="4839419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5F68267-91CD-8A18-4B1C-879615F4F8B6}"/>
              </a:ext>
            </a:extLst>
          </p:cNvPr>
          <p:cNvSpPr/>
          <p:nvPr/>
        </p:nvSpPr>
        <p:spPr>
          <a:xfrm>
            <a:off x="1138691" y="5474896"/>
            <a:ext cx="5049310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DB0ED62-A207-F575-842D-96F3EA63DD07}"/>
              </a:ext>
            </a:extLst>
          </p:cNvPr>
          <p:cNvSpPr/>
          <p:nvPr/>
        </p:nvSpPr>
        <p:spPr>
          <a:xfrm>
            <a:off x="6179377" y="5814195"/>
            <a:ext cx="4839419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7968E25-33A5-ED5B-7322-409219108EF7}"/>
              </a:ext>
            </a:extLst>
          </p:cNvPr>
          <p:cNvSpPr/>
          <p:nvPr/>
        </p:nvSpPr>
        <p:spPr>
          <a:xfrm>
            <a:off x="1130067" y="5802696"/>
            <a:ext cx="5049310" cy="319177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483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A42D9-A350-2C41-4A42-E61773A7B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Lambda Helper Functions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76EE95DA-4C27-0871-56AE-A6ADEB84D7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314907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EBA613F-E8AC-3D98-2791-5A78E88C4F86}"/>
              </a:ext>
            </a:extLst>
          </p:cNvPr>
          <p:cNvSpPr txBox="1"/>
          <p:nvPr/>
        </p:nvSpPr>
        <p:spPr>
          <a:xfrm>
            <a:off x="905773" y="6400800"/>
            <a:ext cx="759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https://www.thespreadsheetguru.com/dynamic-array-function-list/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963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065DC7A-4367-D7E1-AE58-DCD43A8F03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899" r="27899"/>
          <a:stretch/>
        </p:blipFill>
        <p:spPr>
          <a:xfrm>
            <a:off x="7874000" y="0"/>
            <a:ext cx="4318000" cy="68815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479CD1-12E9-42C8-7972-5082AD7D7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703" y="653143"/>
            <a:ext cx="7134498" cy="816065"/>
          </a:xfrm>
        </p:spPr>
        <p:txBody>
          <a:bodyPr anchor="t"/>
          <a:lstStyle/>
          <a:p>
            <a:pPr algn="l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Agenda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86DD5A-1911-0A60-E870-A7162D87B6B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61702" y="1469208"/>
            <a:ext cx="7020198" cy="434739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Why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Cell Reference Hell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Lambda Libraries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GitHub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ChatGPT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How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Functional Fundamentals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Comparing Dependency Patterns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Building your own functional illustration</a:t>
            </a:r>
          </a:p>
          <a:p>
            <a:pPr marL="457200" lvl="1" indent="0"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906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7CF91-928E-6C07-0680-F97E7E477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2C7D361-06A3-48AC-1A5A-21512A392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4114684"/>
              </p:ext>
            </p:extLst>
          </p:nvPr>
        </p:nvGraphicFramePr>
        <p:xfrm>
          <a:off x="1250828" y="3239292"/>
          <a:ext cx="8885207" cy="3101280"/>
        </p:xfrm>
        <a:graphic>
          <a:graphicData uri="http://schemas.openxmlformats.org/drawingml/2006/table">
            <a:tbl>
              <a:tblPr/>
              <a:tblGrid>
                <a:gridCol w="2195572">
                  <a:extLst>
                    <a:ext uri="{9D8B030D-6E8A-4147-A177-3AD203B41FA5}">
                      <a16:colId xmlns:a16="http://schemas.microsoft.com/office/drawing/2014/main" val="1986423032"/>
                    </a:ext>
                  </a:extLst>
                </a:gridCol>
                <a:gridCol w="2332796">
                  <a:extLst>
                    <a:ext uri="{9D8B030D-6E8A-4147-A177-3AD203B41FA5}">
                      <a16:colId xmlns:a16="http://schemas.microsoft.com/office/drawing/2014/main" val="1484205282"/>
                    </a:ext>
                  </a:extLst>
                </a:gridCol>
                <a:gridCol w="4356839">
                  <a:extLst>
                    <a:ext uri="{9D8B030D-6E8A-4147-A177-3AD203B41FA5}">
                      <a16:colId xmlns:a16="http://schemas.microsoft.com/office/drawing/2014/main" val="2807321932"/>
                    </a:ext>
                  </a:extLst>
                </a:gridCol>
              </a:tblGrid>
              <a:tr h="387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Before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After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ANSWER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403255"/>
                  </a:ext>
                </a:extLst>
              </a:tr>
              <a:tr h="387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msexcel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Excel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 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0446245"/>
                  </a:ext>
                </a:extLst>
              </a:tr>
              <a:tr h="387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 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3082342"/>
                  </a:ext>
                </a:extLst>
              </a:tr>
              <a:tr h="387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106572"/>
                  </a:ext>
                </a:extLst>
              </a:tr>
              <a:tr h="387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5903114"/>
                  </a:ext>
                </a:extLst>
              </a:tr>
              <a:tr h="387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onenote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One Note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6291874"/>
                  </a:ext>
                </a:extLst>
              </a:tr>
              <a:tr h="387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PowerQuery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 Query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143630"/>
                  </a:ext>
                </a:extLst>
              </a:tr>
              <a:tr h="387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powerbi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 BI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406922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9F58617-9E6A-4C1A-B7F5-088E6A799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333"/>
            <a:ext cx="10515600" cy="635540"/>
          </a:xfrm>
        </p:spPr>
        <p:txBody>
          <a:bodyPr>
            <a:normAutofit fontScale="90000"/>
          </a:bodyPr>
          <a:lstStyle/>
          <a:p>
            <a:r>
              <a:rPr lang="en-US" dirty="0"/>
              <a:t>Recursion and Purity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749D8-7CC3-A7BC-3C54-AE9414CB3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385" y="1020379"/>
            <a:ext cx="10515600" cy="1915063"/>
          </a:xfrm>
          <a:ln w="19050">
            <a:solidFill>
              <a:schemeClr val="accent2">
                <a:lumMod val="75000"/>
              </a:schemeClr>
            </a:solidFill>
          </a:ln>
        </p:spPr>
        <p:txBody>
          <a:bodyPr>
            <a:normAutofit fontScale="25000" lnSpcReduction="20000"/>
          </a:bodyPr>
          <a:lstStyle/>
          <a:p>
            <a:pPr marL="0" indent="0">
              <a:lnSpc>
                <a:spcPts val="1425"/>
              </a:lnSpc>
              <a:buNone/>
            </a:pPr>
            <a:r>
              <a:rPr lang="en-US" sz="7200" b="0" dirty="0" err="1">
                <a:solidFill>
                  <a:srgbClr val="8250DF"/>
                </a:solidFill>
                <a:effectLst/>
                <a:latin typeface="Consolas" panose="020B0609020204030204" pitchFamily="49" charset="0"/>
              </a:rPr>
              <a:t>MegaReplaceFix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7200" b="0" dirty="0">
                <a:solidFill>
                  <a:srgbClr val="C4432B"/>
                </a:solidFill>
                <a:effectLst/>
                <a:latin typeface="Consolas" panose="020B0609020204030204" pitchFamily="49" charset="0"/>
              </a:rPr>
              <a:t>   LAMBDA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7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beforeArray</a:t>
            </a:r>
            <a:r>
              <a:rPr lang="en-US" sz="7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afterArray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sz="7200" b="0" dirty="0">
                <a:solidFill>
                  <a:srgbClr val="C4432B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7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 err="1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TAKE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beforeArray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7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 err="1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TAKE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afterArray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v</a:t>
            </a:r>
            <a:r>
              <a:rPr lang="en-US" sz="7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 err="1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SUBSTITUTE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7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7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sz="7200" b="0" dirty="0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COUNTA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beforeArray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)-</a:t>
            </a:r>
            <a:r>
              <a:rPr lang="en-US" sz="7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7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</a:t>
            </a:r>
            <a:r>
              <a:rPr lang="en-US" sz="72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v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</a:t>
            </a:r>
            <a:r>
              <a:rPr lang="en-US" sz="7200" b="0" dirty="0" err="1">
                <a:solidFill>
                  <a:srgbClr val="8250DF"/>
                </a:solidFill>
                <a:effectLst/>
                <a:latin typeface="Consolas" panose="020B0609020204030204" pitchFamily="49" charset="0"/>
              </a:rPr>
              <a:t>MegaReplaceFix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v</a:t>
            </a:r>
            <a:r>
              <a:rPr lang="en-US" sz="7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 err="1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DROP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beforeArray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sz="7200" b="0" dirty="0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DROP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afterArray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7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7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)))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)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36C9843-464B-C3CF-BD94-6121505E7574}"/>
              </a:ext>
            </a:extLst>
          </p:cNvPr>
          <p:cNvSpPr txBox="1">
            <a:spLocks/>
          </p:cNvSpPr>
          <p:nvPr/>
        </p:nvSpPr>
        <p:spPr>
          <a:xfrm>
            <a:off x="854015" y="517428"/>
            <a:ext cx="10515600" cy="635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Correcting Video’s Formula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0478A2-0DF3-435E-E25E-23F4B3FAF88C}"/>
              </a:ext>
            </a:extLst>
          </p:cNvPr>
          <p:cNvSpPr/>
          <p:nvPr/>
        </p:nvSpPr>
        <p:spPr>
          <a:xfrm>
            <a:off x="1250829" y="3631721"/>
            <a:ext cx="8902459" cy="37956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597978-5934-A8E4-748C-2A8A30B8E3AF}"/>
              </a:ext>
            </a:extLst>
          </p:cNvPr>
          <p:cNvSpPr/>
          <p:nvPr/>
        </p:nvSpPr>
        <p:spPr>
          <a:xfrm>
            <a:off x="1250831" y="4019909"/>
            <a:ext cx="8902459" cy="37956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971D5D-48A8-D17C-B49E-C01EC964F947}"/>
              </a:ext>
            </a:extLst>
          </p:cNvPr>
          <p:cNvSpPr/>
          <p:nvPr/>
        </p:nvSpPr>
        <p:spPr>
          <a:xfrm>
            <a:off x="1247957" y="4405220"/>
            <a:ext cx="8902459" cy="37956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A5AF4E-34F8-E6C3-F9B3-275856EA9443}"/>
              </a:ext>
            </a:extLst>
          </p:cNvPr>
          <p:cNvSpPr/>
          <p:nvPr/>
        </p:nvSpPr>
        <p:spPr>
          <a:xfrm>
            <a:off x="1242203" y="4796289"/>
            <a:ext cx="8902459" cy="37956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9F83D0-C691-F72A-56FA-99924318338F}"/>
              </a:ext>
            </a:extLst>
          </p:cNvPr>
          <p:cNvSpPr/>
          <p:nvPr/>
        </p:nvSpPr>
        <p:spPr>
          <a:xfrm>
            <a:off x="1233577" y="5184471"/>
            <a:ext cx="8902459" cy="37956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5B7428-1745-FD57-75F9-5E51EE60C382}"/>
              </a:ext>
            </a:extLst>
          </p:cNvPr>
          <p:cNvSpPr/>
          <p:nvPr/>
        </p:nvSpPr>
        <p:spPr>
          <a:xfrm>
            <a:off x="1233577" y="5572653"/>
            <a:ext cx="8902459" cy="37956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50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CC1999-F533-89E5-E6C0-1018E9FC5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E40D2-73B3-3FB9-50FB-F0F8051A2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333"/>
            <a:ext cx="10515600" cy="635540"/>
          </a:xfrm>
        </p:spPr>
        <p:txBody>
          <a:bodyPr>
            <a:normAutofit fontScale="90000"/>
          </a:bodyPr>
          <a:lstStyle/>
          <a:p>
            <a:r>
              <a:rPr lang="en-US" dirty="0"/>
              <a:t>Reduction and Higher-Order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5C63C-D84C-0949-A70B-8B595614A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385" y="1020379"/>
            <a:ext cx="10515600" cy="1915063"/>
          </a:xfrm>
          <a:ln w="19050">
            <a:solidFill>
              <a:schemeClr val="accent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ts val="1425"/>
              </a:lnSpc>
              <a:buNone/>
            </a:pPr>
            <a:r>
              <a:rPr lang="en-US" sz="1600" b="0" dirty="0">
                <a:solidFill>
                  <a:srgbClr val="8250DF"/>
                </a:solidFill>
                <a:effectLst/>
                <a:latin typeface="Consolas" panose="020B0609020204030204" pitchFamily="49" charset="0"/>
              </a:rPr>
              <a:t>MegaReplace2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C4432B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beforeArray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afterArray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sz="1600" b="0" dirty="0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REDUCE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 </a:t>
            </a:r>
            <a:r>
              <a:rPr lang="en-US" sz="1600" b="0" dirty="0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beforeArray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afterArray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     </a:t>
            </a:r>
            <a:r>
              <a:rPr lang="en-US" sz="1600" b="0" dirty="0">
                <a:solidFill>
                  <a:srgbClr val="C4432B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				</a:t>
            </a:r>
            <a:r>
              <a:rPr lang="en-US" sz="1600" b="0" dirty="0">
                <a:solidFill>
                  <a:srgbClr val="C4432B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033D8B"/>
                </a:solidFill>
                <a:effectLst/>
                <a:latin typeface="Consolas" panose="020B0609020204030204" pitchFamily="49" charset="0"/>
              </a:rPr>
              <a:t>SUBSTITUTE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before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 err="1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after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))))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    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>
                <a:solidFill>
                  <a:srgbClr val="C4432B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text1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0969DA"/>
                </a:solidFill>
                <a:effectLst/>
                <a:latin typeface="Consolas" panose="020B0609020204030204" pitchFamily="49" charset="0"/>
              </a:rPr>
              <a:t>text1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))));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64282BE-77F8-B837-7C90-18B2D1D42B84}"/>
              </a:ext>
            </a:extLst>
          </p:cNvPr>
          <p:cNvSpPr txBox="1">
            <a:spLocks/>
          </p:cNvSpPr>
          <p:nvPr/>
        </p:nvSpPr>
        <p:spPr>
          <a:xfrm>
            <a:off x="854015" y="517428"/>
            <a:ext cx="10515600" cy="635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Best Correction for Video Formula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E84FBB1-8891-81D8-3D84-60B888C35A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9325047"/>
              </p:ext>
            </p:extLst>
          </p:nvPr>
        </p:nvGraphicFramePr>
        <p:xfrm>
          <a:off x="883488" y="3265683"/>
          <a:ext cx="10515600" cy="3006232"/>
        </p:xfrm>
        <a:graphic>
          <a:graphicData uri="http://schemas.openxmlformats.org/drawingml/2006/table">
            <a:tbl>
              <a:tblPr/>
              <a:tblGrid>
                <a:gridCol w="1570700">
                  <a:extLst>
                    <a:ext uri="{9D8B030D-6E8A-4147-A177-3AD203B41FA5}">
                      <a16:colId xmlns:a16="http://schemas.microsoft.com/office/drawing/2014/main" val="1018493648"/>
                    </a:ext>
                  </a:extLst>
                </a:gridCol>
                <a:gridCol w="2933511">
                  <a:extLst>
                    <a:ext uri="{9D8B030D-6E8A-4147-A177-3AD203B41FA5}">
                      <a16:colId xmlns:a16="http://schemas.microsoft.com/office/drawing/2014/main" val="49037526"/>
                    </a:ext>
                  </a:extLst>
                </a:gridCol>
                <a:gridCol w="6011389">
                  <a:extLst>
                    <a:ext uri="{9D8B030D-6E8A-4147-A177-3AD203B41FA5}">
                      <a16:colId xmlns:a16="http://schemas.microsoft.com/office/drawing/2014/main" val="155547127"/>
                    </a:ext>
                  </a:extLst>
                </a:gridCol>
              </a:tblGrid>
              <a:tr h="375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Before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After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 Before and After to Functions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8681466"/>
                  </a:ext>
                </a:extLst>
              </a:tr>
              <a:tr h="375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msexcel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Excel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LAMBDA(t,SUBSTITUTE(t,msexcel,Excel)))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0844327"/>
                  </a:ext>
                </a:extLst>
              </a:tr>
              <a:tr h="375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 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PowerPoint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LAMBDA(t,SUBSTITUTE(t,Power Point,PowerPoint)))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5126564"/>
                  </a:ext>
                </a:extLst>
              </a:tr>
              <a:tr h="375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PowerPoint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LAMBDA(t,SUBSTITUTE(t,PPT,PowerPoint)))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958450"/>
                  </a:ext>
                </a:extLst>
              </a:tr>
              <a:tr h="375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LAMBDA(t,SUBSTITUTE(t,Office 365,Microsoft 365)))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3118829"/>
                  </a:ext>
                </a:extLst>
              </a:tr>
              <a:tr h="375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onenote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One Note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LAMBDA(t,SUBSTITUTE(t,onenote,One Note)))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461422"/>
                  </a:ext>
                </a:extLst>
              </a:tr>
              <a:tr h="375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PowerQuery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 Query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LAMBDA(t,SUBSTITUTE(t,PowerQuery,Power Query)))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36767"/>
                  </a:ext>
                </a:extLst>
              </a:tr>
              <a:tr h="375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powerbi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 BI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</a:t>
                      </a:r>
                      <a:r>
                        <a:rPr lang="fr-F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t,SUBSTITUTE</a:t>
                      </a:r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</a:t>
                      </a:r>
                      <a:r>
                        <a:rPr lang="fr-F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t,powerbi,Power</a:t>
                      </a:r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BI)))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201277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8381EDC2-717E-3F52-4532-516EBFA6563E}"/>
              </a:ext>
            </a:extLst>
          </p:cNvPr>
          <p:cNvSpPr/>
          <p:nvPr/>
        </p:nvSpPr>
        <p:spPr>
          <a:xfrm>
            <a:off x="4063042" y="1564063"/>
            <a:ext cx="5771071" cy="97210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ED9641-C062-4A77-ED2C-36A0CFF7C3E4}"/>
              </a:ext>
            </a:extLst>
          </p:cNvPr>
          <p:cNvSpPr/>
          <p:nvPr/>
        </p:nvSpPr>
        <p:spPr>
          <a:xfrm>
            <a:off x="3303918" y="1311215"/>
            <a:ext cx="6607833" cy="150962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EC53DB9-D525-2A4D-4215-52BAC41ABC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377925"/>
              </p:ext>
            </p:extLst>
          </p:nvPr>
        </p:nvGraphicFramePr>
        <p:xfrm>
          <a:off x="761281" y="3245614"/>
          <a:ext cx="10637807" cy="3094960"/>
        </p:xfrm>
        <a:graphic>
          <a:graphicData uri="http://schemas.openxmlformats.org/drawingml/2006/table">
            <a:tbl>
              <a:tblPr/>
              <a:tblGrid>
                <a:gridCol w="1810994">
                  <a:extLst>
                    <a:ext uri="{9D8B030D-6E8A-4147-A177-3AD203B41FA5}">
                      <a16:colId xmlns:a16="http://schemas.microsoft.com/office/drawing/2014/main" val="544488029"/>
                    </a:ext>
                  </a:extLst>
                </a:gridCol>
                <a:gridCol w="7015819">
                  <a:extLst>
                    <a:ext uri="{9D8B030D-6E8A-4147-A177-3AD203B41FA5}">
                      <a16:colId xmlns:a16="http://schemas.microsoft.com/office/drawing/2014/main" val="3418826026"/>
                    </a:ext>
                  </a:extLst>
                </a:gridCol>
                <a:gridCol w="1810994">
                  <a:extLst>
                    <a:ext uri="{9D8B030D-6E8A-4147-A177-3AD203B41FA5}">
                      <a16:colId xmlns:a16="http://schemas.microsoft.com/office/drawing/2014/main" val="2840552221"/>
                    </a:ext>
                  </a:extLst>
                </a:gridCol>
              </a:tblGrid>
              <a:tr h="386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INPUT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REDUCE Explanation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ANSWER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3553023"/>
                  </a:ext>
                </a:extLst>
              </a:tr>
              <a:tr h="386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 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LAMBDA(Office 365 Power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Point,SUBSTITUTE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(Office 365 Power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Point,msexcel,Excel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 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2730033"/>
                  </a:ext>
                </a:extLst>
              </a:tr>
              <a:tr h="386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 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LAMBDA(Office 365 Power Point,SUBSTITUTE(Office 365 Power Point,Power Point,PowerPoint)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872060"/>
                  </a:ext>
                </a:extLst>
              </a:tr>
              <a:tr h="386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LAMBDA(Office 365 PowerPoint,SUBSTITUTE(Office 365 PowerPoint,PPT,PowerPoint)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1249750"/>
                  </a:ext>
                </a:extLst>
              </a:tr>
              <a:tr h="386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LAMBDA(Office 365 PowerPoint,SUBSTITUTE(Office 365 PowerPoint,Office 365,Microsoft 365)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535123"/>
                  </a:ext>
                </a:extLst>
              </a:tr>
              <a:tr h="386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LAMBDA(Microsoft 365 PowerPoint,SUBSTITUTE(Microsoft 365 PowerPoint,onenote,One Note)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8646794"/>
                  </a:ext>
                </a:extLst>
              </a:tr>
              <a:tr h="386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LAMBDA(Microsoft 365 PowerPoint,SUBSTITUTE(Microsoft 365 PowerPoint,PowerQuery,Power Query)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3081273"/>
                  </a:ext>
                </a:extLst>
              </a:tr>
              <a:tr h="386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LAMBDA(Microsoft 365 PowerPoint,SUBSTITUTE(Microsoft 365 PowerPoint,powerbi,Power BI)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Microsoft 365 PowerPoint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2808556"/>
                  </a:ext>
                </a:extLst>
              </a:tr>
            </a:tbl>
          </a:graphicData>
        </a:graphic>
      </p:graphicFrame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E2771F-2DFE-ADE3-AE24-80FF93831983}"/>
              </a:ext>
            </a:extLst>
          </p:cNvPr>
          <p:cNvCxnSpPr/>
          <p:nvPr/>
        </p:nvCxnSpPr>
        <p:spPr>
          <a:xfrm>
            <a:off x="2122098" y="3933645"/>
            <a:ext cx="10955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F88E96E-9DAE-1C07-AB4F-5DA3026EF807}"/>
              </a:ext>
            </a:extLst>
          </p:cNvPr>
          <p:cNvCxnSpPr/>
          <p:nvPr/>
        </p:nvCxnSpPr>
        <p:spPr>
          <a:xfrm>
            <a:off x="7366958" y="3933645"/>
            <a:ext cx="22687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4E77E0F-49EF-0310-82C0-4B8E1EB4A1F0}"/>
              </a:ext>
            </a:extLst>
          </p:cNvPr>
          <p:cNvCxnSpPr/>
          <p:nvPr/>
        </p:nvCxnSpPr>
        <p:spPr>
          <a:xfrm flipH="1">
            <a:off x="2122098" y="3933645"/>
            <a:ext cx="7504981" cy="250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78CCE74-B915-2CDD-5FC4-E295EDFDBB52}"/>
              </a:ext>
            </a:extLst>
          </p:cNvPr>
          <p:cNvCxnSpPr/>
          <p:nvPr/>
        </p:nvCxnSpPr>
        <p:spPr>
          <a:xfrm>
            <a:off x="2136482" y="4327573"/>
            <a:ext cx="10955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554B556-06FB-69AD-1810-C521DB003AE1}"/>
              </a:ext>
            </a:extLst>
          </p:cNvPr>
          <p:cNvCxnSpPr/>
          <p:nvPr/>
        </p:nvCxnSpPr>
        <p:spPr>
          <a:xfrm>
            <a:off x="7381342" y="4327573"/>
            <a:ext cx="22687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0460614-7C06-880C-75C2-C0BD03BC67C6}"/>
              </a:ext>
            </a:extLst>
          </p:cNvPr>
          <p:cNvCxnSpPr/>
          <p:nvPr/>
        </p:nvCxnSpPr>
        <p:spPr>
          <a:xfrm flipH="1">
            <a:off x="2136482" y="4327573"/>
            <a:ext cx="7504981" cy="250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38675EA-DAF4-7803-C1A1-302F96C80C24}"/>
              </a:ext>
            </a:extLst>
          </p:cNvPr>
          <p:cNvCxnSpPr/>
          <p:nvPr/>
        </p:nvCxnSpPr>
        <p:spPr>
          <a:xfrm>
            <a:off x="2127856" y="4707150"/>
            <a:ext cx="10955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F12704-68B0-3C4D-6F18-BEEFB8B71F3F}"/>
              </a:ext>
            </a:extLst>
          </p:cNvPr>
          <p:cNvCxnSpPr/>
          <p:nvPr/>
        </p:nvCxnSpPr>
        <p:spPr>
          <a:xfrm>
            <a:off x="7372716" y="4707150"/>
            <a:ext cx="22687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D58C94F-02B0-D7FE-DE48-EA2C1880B74C}"/>
              </a:ext>
            </a:extLst>
          </p:cNvPr>
          <p:cNvCxnSpPr/>
          <p:nvPr/>
        </p:nvCxnSpPr>
        <p:spPr>
          <a:xfrm flipH="1">
            <a:off x="2127856" y="4707150"/>
            <a:ext cx="7504981" cy="250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F9118F4-285B-5C0C-228F-CC9B77B8E5EC}"/>
              </a:ext>
            </a:extLst>
          </p:cNvPr>
          <p:cNvCxnSpPr/>
          <p:nvPr/>
        </p:nvCxnSpPr>
        <p:spPr>
          <a:xfrm>
            <a:off x="2119230" y="5086708"/>
            <a:ext cx="10955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38C0284-E60E-61D8-F123-7B6D6D3EBEB4}"/>
              </a:ext>
            </a:extLst>
          </p:cNvPr>
          <p:cNvCxnSpPr/>
          <p:nvPr/>
        </p:nvCxnSpPr>
        <p:spPr>
          <a:xfrm>
            <a:off x="7364090" y="5086708"/>
            <a:ext cx="22687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C3D14D2-8896-7441-5B41-B672D0BD42B7}"/>
              </a:ext>
            </a:extLst>
          </p:cNvPr>
          <p:cNvCxnSpPr/>
          <p:nvPr/>
        </p:nvCxnSpPr>
        <p:spPr>
          <a:xfrm flipH="1">
            <a:off x="2119230" y="5086708"/>
            <a:ext cx="7504981" cy="250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4717699-A551-6893-52B0-5D982B7761B2}"/>
              </a:ext>
            </a:extLst>
          </p:cNvPr>
          <p:cNvCxnSpPr/>
          <p:nvPr/>
        </p:nvCxnSpPr>
        <p:spPr>
          <a:xfrm>
            <a:off x="2119228" y="5500766"/>
            <a:ext cx="10955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AD8EC73-9A74-34F4-CCB0-9C07547F2E5B}"/>
              </a:ext>
            </a:extLst>
          </p:cNvPr>
          <p:cNvCxnSpPr/>
          <p:nvPr/>
        </p:nvCxnSpPr>
        <p:spPr>
          <a:xfrm>
            <a:off x="7364088" y="5500766"/>
            <a:ext cx="22687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537C8BB-A5AF-E82A-0680-F3F1EC5A34A0}"/>
              </a:ext>
            </a:extLst>
          </p:cNvPr>
          <p:cNvCxnSpPr/>
          <p:nvPr/>
        </p:nvCxnSpPr>
        <p:spPr>
          <a:xfrm flipH="1">
            <a:off x="2119228" y="5500766"/>
            <a:ext cx="7504981" cy="250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62FBF87-AB50-9D8C-0DEF-625CF2885462}"/>
              </a:ext>
            </a:extLst>
          </p:cNvPr>
          <p:cNvCxnSpPr/>
          <p:nvPr/>
        </p:nvCxnSpPr>
        <p:spPr>
          <a:xfrm>
            <a:off x="2084720" y="5897589"/>
            <a:ext cx="10955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8F071B6-D347-8314-BF71-567F9EC1030A}"/>
              </a:ext>
            </a:extLst>
          </p:cNvPr>
          <p:cNvCxnSpPr/>
          <p:nvPr/>
        </p:nvCxnSpPr>
        <p:spPr>
          <a:xfrm>
            <a:off x="7329580" y="5897589"/>
            <a:ext cx="22687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C5FC47A-29A0-5C27-9E58-AB3C80BBC86C}"/>
              </a:ext>
            </a:extLst>
          </p:cNvPr>
          <p:cNvCxnSpPr/>
          <p:nvPr/>
        </p:nvCxnSpPr>
        <p:spPr>
          <a:xfrm flipH="1">
            <a:off x="2084720" y="5897589"/>
            <a:ext cx="7504981" cy="250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CFCC9A4-0F5E-2CD1-0E7A-F8400D9E78DC}"/>
              </a:ext>
            </a:extLst>
          </p:cNvPr>
          <p:cNvCxnSpPr/>
          <p:nvPr/>
        </p:nvCxnSpPr>
        <p:spPr>
          <a:xfrm>
            <a:off x="7338209" y="6277143"/>
            <a:ext cx="22687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21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Lambdas and Recursion – Simple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7" y="1621676"/>
            <a:ext cx="10074217" cy="2021911"/>
          </a:xfrm>
          <a:noFill/>
          <a:ln w="28575"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Demonstrates: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Pure functions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Recursion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Higher-order functions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Function composition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A824C9-1A5D-0E45-BE0D-6F5679719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7" y="3687961"/>
            <a:ext cx="10074217" cy="274038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10BAB687-D296-34CD-5642-4A2C4C81FEDA}"/>
              </a:ext>
            </a:extLst>
          </p:cNvPr>
          <p:cNvSpPr/>
          <p:nvPr/>
        </p:nvSpPr>
        <p:spPr>
          <a:xfrm>
            <a:off x="655609" y="4639605"/>
            <a:ext cx="1578634" cy="483079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6EEF018-377A-E3C2-216F-AFC20C64620F}"/>
              </a:ext>
            </a:extLst>
          </p:cNvPr>
          <p:cNvSpPr/>
          <p:nvPr/>
        </p:nvSpPr>
        <p:spPr>
          <a:xfrm>
            <a:off x="6840747" y="5840083"/>
            <a:ext cx="1319842" cy="549363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428662D-D6CC-9D43-FF44-AE7458AD8259}"/>
              </a:ext>
            </a:extLst>
          </p:cNvPr>
          <p:cNvSpPr/>
          <p:nvPr/>
        </p:nvSpPr>
        <p:spPr>
          <a:xfrm>
            <a:off x="3608717" y="4698485"/>
            <a:ext cx="155275" cy="296325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016BBC5-87A2-A31B-8FE7-A20F5347AAC1}"/>
              </a:ext>
            </a:extLst>
          </p:cNvPr>
          <p:cNvSpPr/>
          <p:nvPr/>
        </p:nvSpPr>
        <p:spPr>
          <a:xfrm>
            <a:off x="3801374" y="4685077"/>
            <a:ext cx="296174" cy="296326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A27E0-9E00-3623-B3C4-471FDBC99C57}"/>
              </a:ext>
            </a:extLst>
          </p:cNvPr>
          <p:cNvSpPr/>
          <p:nvPr/>
        </p:nvSpPr>
        <p:spPr>
          <a:xfrm>
            <a:off x="3917830" y="4328435"/>
            <a:ext cx="1679276" cy="388279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E853D57-959C-A162-E6DD-FA1BE14F9968}"/>
              </a:ext>
            </a:extLst>
          </p:cNvPr>
          <p:cNvSpPr/>
          <p:nvPr/>
        </p:nvSpPr>
        <p:spPr>
          <a:xfrm>
            <a:off x="5664680" y="4337396"/>
            <a:ext cx="1777040" cy="388279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F034F2-882F-DECF-9936-6DF08E48470C}"/>
              </a:ext>
            </a:extLst>
          </p:cNvPr>
          <p:cNvSpPr/>
          <p:nvPr/>
        </p:nvSpPr>
        <p:spPr>
          <a:xfrm>
            <a:off x="3763992" y="5906367"/>
            <a:ext cx="414068" cy="388278"/>
          </a:xfrm>
          <a:prstGeom prst="ellipse">
            <a:avLst/>
          </a:prstGeom>
          <a:noFill/>
          <a:ln w="38100"/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FD61322-A7DD-9DEB-ED25-9A4BD0BCCA08}"/>
              </a:ext>
            </a:extLst>
          </p:cNvPr>
          <p:cNvSpPr/>
          <p:nvPr/>
        </p:nvSpPr>
        <p:spPr>
          <a:xfrm>
            <a:off x="4699956" y="5258543"/>
            <a:ext cx="967599" cy="388278"/>
          </a:xfrm>
          <a:prstGeom prst="ellipse">
            <a:avLst/>
          </a:prstGeom>
          <a:noFill/>
          <a:ln w="38100"/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230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067608-9B13-ABFD-8389-C90D595F6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solidFill>
                  <a:schemeClr val="tx1"/>
                </a:solidFill>
              </a:rPr>
              <a:t>Comparing Dependency Patterns</a:t>
            </a:r>
          </a:p>
        </p:txBody>
      </p:sp>
      <p:pic>
        <p:nvPicPr>
          <p:cNvPr id="4" name="Picture 3" descr="Seamless line creating random shapes on a white surface">
            <a:extLst>
              <a:ext uri="{FF2B5EF4-FFF2-40B4-BE49-F238E27FC236}">
                <a16:creationId xmlns:a16="http://schemas.microsoft.com/office/drawing/2014/main" id="{75B62052-5F8E-B511-1DF6-6CDCF70769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52" r="3168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224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479CD1-12E9-42C8-7972-5082AD7D7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639193"/>
            <a:ext cx="3692325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Classic Excel – Calculation Tree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86DD5A-1911-0A60-E870-A7162D87B6B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38881" y="4482419"/>
            <a:ext cx="3692325" cy="198370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When formulas are made Excel will determine the order of operation.</a:t>
            </a:r>
          </a:p>
          <a:p>
            <a:r>
              <a:rPr lang="en-US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the tree has any leaf that points to itself, then a circular reference occurs.</a:t>
            </a:r>
          </a:p>
          <a:p>
            <a:r>
              <a:rPr lang="en-US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Lastly roll all results to the root node.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465E4A-D04C-60C4-768D-5C4D526B7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68" y="640080"/>
            <a:ext cx="5649271" cy="55504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E6D339-B3B7-CBCD-0CA5-DAE8720D0CE5}"/>
              </a:ext>
            </a:extLst>
          </p:cNvPr>
          <p:cNvSpPr txBox="1"/>
          <p:nvPr/>
        </p:nvSpPr>
        <p:spPr>
          <a:xfrm>
            <a:off x="8210292" y="6230257"/>
            <a:ext cx="32398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</a:rPr>
              <a:t>Ohio National Life Assurance Corporation  </a:t>
            </a: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40EAF9-9A51-A402-FF66-1629ED2ADB45}"/>
              </a:ext>
            </a:extLst>
          </p:cNvPr>
          <p:cNvSpPr txBox="1"/>
          <p:nvPr/>
        </p:nvSpPr>
        <p:spPr>
          <a:xfrm>
            <a:off x="8210292" y="6484413"/>
            <a:ext cx="470079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100" dirty="0">
                <a:solidFill>
                  <a:schemeClr val="bg1"/>
                </a:solidFill>
                <a:latin typeface="+mj-lt"/>
              </a:rPr>
              <a:t>A member of the Constellation Insurance Inc. family of companies</a:t>
            </a:r>
            <a:endParaRPr lang="en-US" sz="11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447214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282A09-AF2A-6CFA-61DF-D08A46149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Classic Excel Pattern</a:t>
            </a:r>
            <a:b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Dependencies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8899F2-2936-2278-3FAF-62D7BA8187F6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 </a:t>
            </a:r>
            <a:r>
              <a:rPr lang="en-US" sz="2000" b="1" dirty="0"/>
              <a:t>map</a:t>
            </a:r>
            <a:r>
              <a:rPr lang="en-US" sz="2000" dirty="0"/>
              <a:t> is a higher-order function that applies a given function to each element of a collection returning the results in a collection of the same type.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 </a:t>
            </a:r>
            <a:r>
              <a:rPr lang="en-US" sz="2000" b="1" dirty="0"/>
              <a:t>scan</a:t>
            </a:r>
            <a:r>
              <a:rPr lang="en-US" sz="2000" dirty="0"/>
              <a:t> is a higher-order function that takes a starting value and applies a function which is used to accumulate successive values. The intermediate values of this accumulation are returned as a collection of the same type.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SCAN documentation: </a:t>
            </a:r>
            <a:r>
              <a:rPr lang="en-US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https://support.microsoft.com/en-us/office/scan-function-d58dfd11-9969-4439-b2dc-e7062724de29</a:t>
            </a: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12868E-6202-4EC1-1F55-A2A64F14E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760" y="1087433"/>
            <a:ext cx="5458968" cy="38549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5CA5BE-AF31-CBBF-5FF2-F970E43CF12C}"/>
              </a:ext>
            </a:extLst>
          </p:cNvPr>
          <p:cNvSpPr txBox="1"/>
          <p:nvPr/>
        </p:nvSpPr>
        <p:spPr>
          <a:xfrm>
            <a:off x="6096000" y="5513033"/>
            <a:ext cx="5458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MAP =B5+C5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SCAN =G5-F5; =H5-G5; =G6-J5; =H6-I6</a:t>
            </a:r>
          </a:p>
        </p:txBody>
      </p:sp>
    </p:spTree>
    <p:extLst>
      <p:ext uri="{BB962C8B-B14F-4D97-AF65-F5344CB8AC3E}">
        <p14:creationId xmlns:p14="http://schemas.microsoft.com/office/powerpoint/2010/main" val="18376167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282A09-AF2A-6CFA-61DF-D08A46149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Dynamic Array</a:t>
            </a:r>
            <a:b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Excel Pattern</a:t>
            </a:r>
            <a:b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Dependencies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8899F2-2936-2278-3FAF-62D7BA8187F6}"/>
              </a:ext>
            </a:extLst>
          </p:cNvPr>
          <p:cNvSpPr txBox="1"/>
          <p:nvPr/>
        </p:nvSpPr>
        <p:spPr>
          <a:xfrm>
            <a:off x="630936" y="2537459"/>
            <a:ext cx="4818888" cy="416518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kern="0" dirty="0">
                <a:effectLst/>
                <a:ea typeface="Times New Roman" panose="02020603050405020304" pitchFamily="18" charset="0"/>
              </a:rPr>
              <a:t>Dynamic Arrays in Excel 365 let you work with a range of values in a single cell.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kern="0" dirty="0">
                <a:effectLst/>
                <a:ea typeface="Times New Roman" panose="02020603050405020304" pitchFamily="18" charset="0"/>
              </a:rPr>
              <a:t>Instead of entering a formula that outputs to a single cell, you can use a formula that "spills" results into neighboring cells automatically.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There are significant concepts to consider:</a:t>
            </a:r>
            <a:endParaRPr lang="en-US" sz="1800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lvl="1" indent="-342900" fontAlgn="base">
              <a:lnSpc>
                <a:spcPts val="1560"/>
              </a:lnSpc>
              <a:spcAft>
                <a:spcPts val="75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Spilling</a:t>
            </a:r>
            <a:r>
              <a:rPr lang="en-US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: The formula automatically fills cells with multiple values.</a:t>
            </a:r>
            <a:endParaRPr lang="en-US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lvl="1" indent="-342900" fontAlgn="base">
              <a:lnSpc>
                <a:spcPts val="1560"/>
              </a:lnSpc>
              <a:spcAft>
                <a:spcPts val="75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Dynamic</a:t>
            </a:r>
            <a:r>
              <a:rPr lang="en-US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: The output adjusts if the source data or formula changes.</a:t>
            </a:r>
            <a:endParaRPr lang="en-US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800100" lvl="1" indent="-342900" fontAlgn="base">
              <a:lnSpc>
                <a:spcPts val="1560"/>
              </a:lnSpc>
              <a:spcAft>
                <a:spcPts val="75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: Lambda functions can be applied consistently over the entire array.</a:t>
            </a:r>
          </a:p>
          <a:p>
            <a:pPr marL="342900" indent="-342900" fontAlgn="base">
              <a:lnSpc>
                <a:spcPts val="1560"/>
              </a:lnSpc>
              <a:spcAft>
                <a:spcPts val="75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kern="0" dirty="0">
                <a:ea typeface="Aptos" panose="020B0004020202020204" pitchFamily="34" charset="0"/>
                <a:cs typeface="Times New Roman" panose="02020603050405020304" pitchFamily="18" charset="0"/>
              </a:rPr>
              <a:t>Dynamic Arrays can be seen as super cells.</a:t>
            </a:r>
          </a:p>
          <a:p>
            <a:pPr marL="342900" indent="-342900" fontAlgn="base">
              <a:lnSpc>
                <a:spcPts val="1560"/>
              </a:lnSpc>
              <a:spcAft>
                <a:spcPts val="75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kern="0" dirty="0">
                <a:ea typeface="Aptos" panose="020B0004020202020204" pitchFamily="34" charset="0"/>
                <a:cs typeface="Times New Roman" panose="02020603050405020304" pitchFamily="18" charset="0"/>
              </a:rPr>
              <a:t>Notice how the dependency always refers to the starting cells of the input and spills into the output dynamic array.</a:t>
            </a:r>
            <a:endParaRPr lang="en-US" kern="100" dirty="0"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DD0072-6B2D-D902-5D83-813194EFC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977" y="584561"/>
            <a:ext cx="5696745" cy="39057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FBFD98-E2CB-5E0C-4094-4EC501A8A113}"/>
              </a:ext>
            </a:extLst>
          </p:cNvPr>
          <p:cNvSpPr txBox="1"/>
          <p:nvPr/>
        </p:nvSpPr>
        <p:spPr>
          <a:xfrm>
            <a:off x="5851976" y="4704681"/>
            <a:ext cx="56967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=MAP($C$5:$C$21,D5:D21,LAMBDA(</a:t>
            </a:r>
            <a:r>
              <a:rPr lang="es-ES" dirty="0" err="1"/>
              <a:t>x,y,x+y</a:t>
            </a:r>
            <a:r>
              <a:rPr lang="es-ES" dirty="0"/>
              <a:t>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=SCAN($G$5,$H$5#,LAMBDA(acc,curr,curr-acc))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Dynamic Array Function Documentation: </a:t>
            </a:r>
            <a:r>
              <a:rPr lang="en-US" sz="1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https://www.thespreadsheetguru.com/dynamic-array-function-list/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165008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0B048-8632-42BB-9EB4-D544D4272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6694"/>
          </a:xfrm>
        </p:spPr>
        <p:txBody>
          <a:bodyPr>
            <a:normAutofit fontScale="90000"/>
          </a:bodyPr>
          <a:lstStyle/>
          <a:p>
            <a:r>
              <a:rPr lang="en-US" dirty="0"/>
              <a:t>Understanding Complicated Dependencies in Classic Excel Illustrations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B33F70-CED4-A568-D84B-397879C32D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40" b="48553"/>
          <a:stretch/>
        </p:blipFill>
        <p:spPr>
          <a:xfrm>
            <a:off x="854015" y="1328622"/>
            <a:ext cx="10583173" cy="2202911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B1902D1-FC67-CC65-4B56-53368D137563}"/>
              </a:ext>
            </a:extLst>
          </p:cNvPr>
          <p:cNvCxnSpPr/>
          <p:nvPr/>
        </p:nvCxnSpPr>
        <p:spPr>
          <a:xfrm>
            <a:off x="2689934" y="2084604"/>
            <a:ext cx="0" cy="31959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E140EB3-58A7-4CD6-1DBA-3DF4822C59D4}"/>
              </a:ext>
            </a:extLst>
          </p:cNvPr>
          <p:cNvCxnSpPr>
            <a:cxnSpLocks/>
          </p:cNvCxnSpPr>
          <p:nvPr/>
        </p:nvCxnSpPr>
        <p:spPr>
          <a:xfrm>
            <a:off x="2689934" y="2084604"/>
            <a:ext cx="3227787" cy="3195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81FA42-00EA-BF3B-8122-AE957EF7E92F}"/>
              </a:ext>
            </a:extLst>
          </p:cNvPr>
          <p:cNvCxnSpPr>
            <a:cxnSpLocks/>
          </p:cNvCxnSpPr>
          <p:nvPr/>
        </p:nvCxnSpPr>
        <p:spPr>
          <a:xfrm>
            <a:off x="8712679" y="2084604"/>
            <a:ext cx="0" cy="3195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C841500-20A8-37AF-0920-322FE92A1D45}"/>
              </a:ext>
            </a:extLst>
          </p:cNvPr>
          <p:cNvCxnSpPr>
            <a:cxnSpLocks/>
          </p:cNvCxnSpPr>
          <p:nvPr/>
        </p:nvCxnSpPr>
        <p:spPr>
          <a:xfrm flipH="1">
            <a:off x="5986732" y="2084604"/>
            <a:ext cx="2725947" cy="3195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785B7C4-7053-02C1-1D0D-092779663C79}"/>
              </a:ext>
            </a:extLst>
          </p:cNvPr>
          <p:cNvCxnSpPr>
            <a:cxnSpLocks/>
          </p:cNvCxnSpPr>
          <p:nvPr/>
        </p:nvCxnSpPr>
        <p:spPr>
          <a:xfrm flipV="1">
            <a:off x="5917721" y="2378322"/>
            <a:ext cx="2794958" cy="258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90C6B12-FA94-3B3A-0439-4F70B0C215DE}"/>
              </a:ext>
            </a:extLst>
          </p:cNvPr>
          <p:cNvCxnSpPr>
            <a:cxnSpLocks/>
          </p:cNvCxnSpPr>
          <p:nvPr/>
        </p:nvCxnSpPr>
        <p:spPr>
          <a:xfrm>
            <a:off x="2769079" y="2404200"/>
            <a:ext cx="3217653" cy="26857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F88B388-7E7A-5D96-8F7E-03F1BA0769E9}"/>
              </a:ext>
            </a:extLst>
          </p:cNvPr>
          <p:cNvCxnSpPr>
            <a:cxnSpLocks/>
          </p:cNvCxnSpPr>
          <p:nvPr/>
        </p:nvCxnSpPr>
        <p:spPr>
          <a:xfrm>
            <a:off x="2687057" y="2404200"/>
            <a:ext cx="0" cy="31959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C8035E0-0342-38C4-49B7-626C43C214E8}"/>
              </a:ext>
            </a:extLst>
          </p:cNvPr>
          <p:cNvSpPr txBox="1"/>
          <p:nvPr/>
        </p:nvSpPr>
        <p:spPr>
          <a:xfrm>
            <a:off x="838199" y="3557410"/>
            <a:ext cx="10583173" cy="230832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Notice the </a:t>
            </a:r>
            <a:r>
              <a:rPr lang="en-US" sz="2400" dirty="0">
                <a:solidFill>
                  <a:srgbClr val="FF0000"/>
                </a:solidFill>
              </a:rPr>
              <a:t>Functional Triangle </a:t>
            </a:r>
            <a:r>
              <a:rPr lang="en-US" sz="2400" dirty="0"/>
              <a:t>that causes the circular reference when only using dynamic arrays and lambda helper functions.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is a very common pattern with annuities due to the interaction between benefit bases and account 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pattern will force you to create a lambda library by consolidating logic between columns.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424C498-019D-7B73-1B73-797C3F522D9C}"/>
              </a:ext>
            </a:extLst>
          </p:cNvPr>
          <p:cNvCxnSpPr/>
          <p:nvPr/>
        </p:nvCxnSpPr>
        <p:spPr>
          <a:xfrm flipH="1">
            <a:off x="5986732" y="2430078"/>
            <a:ext cx="2665562" cy="242695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F80A8D2-235B-ECD0-BE90-7F13F4F18D1E}"/>
              </a:ext>
            </a:extLst>
          </p:cNvPr>
          <p:cNvCxnSpPr>
            <a:cxnSpLocks/>
          </p:cNvCxnSpPr>
          <p:nvPr/>
        </p:nvCxnSpPr>
        <p:spPr>
          <a:xfrm>
            <a:off x="8712679" y="2430078"/>
            <a:ext cx="0" cy="293718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99AFEEC-038D-F2ED-9471-1AD8D2DA2039}"/>
              </a:ext>
            </a:extLst>
          </p:cNvPr>
          <p:cNvCxnSpPr/>
          <p:nvPr/>
        </p:nvCxnSpPr>
        <p:spPr>
          <a:xfrm>
            <a:off x="5986732" y="2672773"/>
            <a:ext cx="2665562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08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0FCDD-D1FE-40CF-D9E0-972D6F1AB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Complicated VA Prospectus </a:t>
            </a:r>
            <a:r>
              <a:rPr lang="en-US" b="1"/>
              <a:t>Classical</a:t>
            </a:r>
            <a:r>
              <a:rPr lang="en-US"/>
              <a:t> Dependencies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A1471-F887-34B7-A2ED-E146A21C5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2" y="5060271"/>
            <a:ext cx="10714608" cy="157344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Very complicated inner relationship among the dependencies even in this simplified example.</a:t>
            </a:r>
          </a:p>
          <a:p>
            <a:r>
              <a:rPr lang="en-US" dirty="0"/>
              <a:t>Even though complicated, there are no circular references in this classic Excel implementation.</a:t>
            </a:r>
          </a:p>
          <a:p>
            <a:r>
              <a:rPr lang="en-US" dirty="0"/>
              <a:t>Follows the SCAN and Death V dependency patterns.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BCEB2-E784-4039-DB2E-2F6B4E96E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091" y="1887572"/>
            <a:ext cx="10634710" cy="308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8748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F6E14-2E72-D140-54A7-ADB53B7D4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7FE81-90FF-B10A-8177-9A418FFDD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902"/>
            <a:ext cx="10515600" cy="764427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Programming By Numbers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D95BA5-5FEB-D75E-6366-E5FAE4E51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825501"/>
            <a:ext cx="11004550" cy="2660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F0F994-1183-A31B-AE67-815DC1B43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3581400"/>
            <a:ext cx="11366500" cy="300294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C5FE58-F955-4628-9F1D-9B3325772068}"/>
              </a:ext>
            </a:extLst>
          </p:cNvPr>
          <p:cNvSpPr/>
          <p:nvPr/>
        </p:nvSpPr>
        <p:spPr>
          <a:xfrm>
            <a:off x="4347713" y="3821502"/>
            <a:ext cx="715993" cy="2762844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57520700-8CA3-8465-C267-9B74FF0C1ABD}"/>
              </a:ext>
            </a:extLst>
          </p:cNvPr>
          <p:cNvCxnSpPr/>
          <p:nvPr/>
        </p:nvCxnSpPr>
        <p:spPr>
          <a:xfrm>
            <a:off x="750498" y="2199736"/>
            <a:ext cx="3597215" cy="2967487"/>
          </a:xfrm>
          <a:prstGeom prst="bentConnector3">
            <a:avLst>
              <a:gd name="adj1" fmla="val -11631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B6E2576-E48B-E0E8-0A6A-D9A092E1E8BB}"/>
              </a:ext>
            </a:extLst>
          </p:cNvPr>
          <p:cNvSpPr/>
          <p:nvPr/>
        </p:nvSpPr>
        <p:spPr>
          <a:xfrm>
            <a:off x="5063707" y="3726611"/>
            <a:ext cx="638354" cy="285773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A9288E60-7FFC-9819-A70B-6437CA3C5AA5}"/>
              </a:ext>
            </a:extLst>
          </p:cNvPr>
          <p:cNvCxnSpPr>
            <a:cxnSpLocks/>
          </p:cNvCxnSpPr>
          <p:nvPr/>
        </p:nvCxnSpPr>
        <p:spPr>
          <a:xfrm>
            <a:off x="838200" y="2294626"/>
            <a:ext cx="4225506" cy="1431985"/>
          </a:xfrm>
          <a:prstGeom prst="bentConnector3">
            <a:avLst>
              <a:gd name="adj1" fmla="val -7571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6197C6E-6DC2-2957-68CE-8977CFAD1435}"/>
              </a:ext>
            </a:extLst>
          </p:cNvPr>
          <p:cNvSpPr/>
          <p:nvPr/>
        </p:nvSpPr>
        <p:spPr>
          <a:xfrm>
            <a:off x="5702061" y="3581400"/>
            <a:ext cx="5098211" cy="3002946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8BD63CD-5AC7-0EE7-320E-778524A72ACF}"/>
              </a:ext>
            </a:extLst>
          </p:cNvPr>
          <p:cNvCxnSpPr>
            <a:cxnSpLocks/>
          </p:cNvCxnSpPr>
          <p:nvPr/>
        </p:nvCxnSpPr>
        <p:spPr>
          <a:xfrm>
            <a:off x="750497" y="2484408"/>
            <a:ext cx="4951564" cy="1096633"/>
          </a:xfrm>
          <a:prstGeom prst="bentConnector3">
            <a:avLst>
              <a:gd name="adj1" fmla="val -2439"/>
            </a:avLst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4D5CDC4-5E7C-4051-1F74-4665303927B3}"/>
              </a:ext>
            </a:extLst>
          </p:cNvPr>
          <p:cNvSpPr/>
          <p:nvPr/>
        </p:nvSpPr>
        <p:spPr>
          <a:xfrm>
            <a:off x="10860657" y="3581041"/>
            <a:ext cx="791593" cy="3002946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6E000AE-32CF-1AD4-502F-80DB9DA604DD}"/>
              </a:ext>
            </a:extLst>
          </p:cNvPr>
          <p:cNvCxnSpPr>
            <a:endCxn id="20" idx="0"/>
          </p:cNvCxnSpPr>
          <p:nvPr/>
        </p:nvCxnSpPr>
        <p:spPr>
          <a:xfrm>
            <a:off x="6029864" y="2613804"/>
            <a:ext cx="5226590" cy="96723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69CD87A4-AD62-1F33-F0DF-EA2928D48432}"/>
              </a:ext>
            </a:extLst>
          </p:cNvPr>
          <p:cNvCxnSpPr>
            <a:cxnSpLocks/>
            <a:endCxn id="7" idx="1"/>
          </p:cNvCxnSpPr>
          <p:nvPr/>
        </p:nvCxnSpPr>
        <p:spPr>
          <a:xfrm rot="5400000">
            <a:off x="-1147730" y="3365796"/>
            <a:ext cx="3150557" cy="283596"/>
          </a:xfrm>
          <a:prstGeom prst="bentConnector4">
            <a:avLst>
              <a:gd name="adj1" fmla="val -388"/>
              <a:gd name="adj2" fmla="val 18060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764B7F3-FA5B-20C8-1A33-FE7998DBD2B2}"/>
              </a:ext>
            </a:extLst>
          </p:cNvPr>
          <p:cNvSpPr/>
          <p:nvPr/>
        </p:nvSpPr>
        <p:spPr>
          <a:xfrm>
            <a:off x="285750" y="3821502"/>
            <a:ext cx="4061962" cy="2719956"/>
          </a:xfrm>
          <a:prstGeom prst="rect">
            <a:avLst/>
          </a:prstGeom>
          <a:noFill/>
          <a:ln w="381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3527DF-154B-F73D-4CB9-CFDFC4DA5422}"/>
              </a:ext>
            </a:extLst>
          </p:cNvPr>
          <p:cNvSpPr/>
          <p:nvPr/>
        </p:nvSpPr>
        <p:spPr>
          <a:xfrm>
            <a:off x="569347" y="1216325"/>
            <a:ext cx="1345717" cy="474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76EAEA-AAB2-B6A3-41F6-5F63BDE4BC60}"/>
              </a:ext>
            </a:extLst>
          </p:cNvPr>
          <p:cNvSpPr/>
          <p:nvPr/>
        </p:nvSpPr>
        <p:spPr>
          <a:xfrm>
            <a:off x="2924355" y="2404379"/>
            <a:ext cx="1949570" cy="2094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7D678A-913F-D2AF-5D77-B9372D59D61C}"/>
              </a:ext>
            </a:extLst>
          </p:cNvPr>
          <p:cNvSpPr/>
          <p:nvPr/>
        </p:nvSpPr>
        <p:spPr>
          <a:xfrm>
            <a:off x="4942937" y="2484407"/>
            <a:ext cx="595222" cy="209425"/>
          </a:xfrm>
          <a:prstGeom prst="rect">
            <a:avLst/>
          </a:prstGeom>
          <a:noFill/>
          <a:ln w="38100">
            <a:solidFill>
              <a:srgbClr val="FA6AE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07147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5" grpId="0" animBg="1"/>
      <p:bldP spid="20" grpId="0" animBg="1"/>
      <p:bldP spid="18" grpId="0" animBg="1"/>
      <p:bldP spid="4" grpId="0" animBg="1"/>
      <p:bldP spid="10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280224-36B0-0E99-39D7-B891F9C4EE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19" t="25978" b="9938"/>
          <a:stretch/>
        </p:blipFill>
        <p:spPr>
          <a:xfrm>
            <a:off x="0" y="0"/>
            <a:ext cx="12192000" cy="68815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052EF1-EC54-4B4C-C436-CB409B9E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Why</a:t>
            </a:r>
          </a:p>
        </p:txBody>
      </p:sp>
    </p:spTree>
    <p:extLst>
      <p:ext uri="{BB962C8B-B14F-4D97-AF65-F5344CB8AC3E}">
        <p14:creationId xmlns:p14="http://schemas.microsoft.com/office/powerpoint/2010/main" val="832961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6F6E7-267A-4DFF-E007-9203CF66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Complicated VA Prospectus </a:t>
            </a:r>
            <a:br>
              <a:rPr lang="en-US" dirty="0"/>
            </a:br>
            <a:r>
              <a:rPr lang="en-US" b="1" dirty="0"/>
              <a:t>Dynamic Arrays</a:t>
            </a:r>
            <a:r>
              <a:rPr lang="en-US" dirty="0"/>
              <a:t> Dependencies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3396C-2205-0415-8AA3-25D643F0E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702" y="4485735"/>
            <a:ext cx="10679098" cy="1691227"/>
          </a:xfrm>
        </p:spPr>
        <p:txBody>
          <a:bodyPr>
            <a:normAutofit/>
          </a:bodyPr>
          <a:lstStyle/>
          <a:p>
            <a:r>
              <a:rPr lang="en-US" dirty="0"/>
              <a:t>See how the Illustration with dynamic arrays follow the pattern after logic has been extracted into the library.</a:t>
            </a:r>
          </a:p>
          <a:p>
            <a:r>
              <a:rPr lang="en-US" dirty="0"/>
              <a:t>Bad News: Requires a little more programming chops.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B6D988-2314-68EE-78B4-57B1240DA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02" y="1955093"/>
            <a:ext cx="10813003" cy="245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7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067608-9B13-ABFD-8389-C90D595F6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100" dirty="0">
                <a:solidFill>
                  <a:schemeClr val="tx1"/>
                </a:solidFill>
              </a:rPr>
              <a:t>Issue with Divergence from Functional Programming.</a:t>
            </a:r>
            <a:endParaRPr lang="en-US" sz="41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orful lines and curves on a black background&#10;&#10;Description automatically generated">
            <a:extLst>
              <a:ext uri="{FF2B5EF4-FFF2-40B4-BE49-F238E27FC236}">
                <a16:creationId xmlns:a16="http://schemas.microsoft.com/office/drawing/2014/main" id="{01F499A9-83D7-A365-3861-9031D6BA2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654296" y="673730"/>
            <a:ext cx="7214616" cy="548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36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E3B61B-8668-4519-8609-EFD1D355C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000"/>
              <a:t>SCAN Function Details and Limitations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E9D46-324F-01A6-DF78-BEC991F49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745390"/>
          </a:xfrm>
        </p:spPr>
        <p:txBody>
          <a:bodyPr>
            <a:normAutofit fontScale="85000" lnSpcReduction="20000"/>
          </a:bodyPr>
          <a:lstStyle/>
          <a:p>
            <a:r>
              <a:rPr lang="en-US" sz="1700" b="1" dirty="0"/>
              <a:t>SCAN function</a:t>
            </a:r>
          </a:p>
          <a:p>
            <a:pPr lvl="1"/>
            <a:r>
              <a:rPr lang="en-US" sz="1700" dirty="0"/>
              <a:t>Scans an array by applying a </a:t>
            </a:r>
            <a:r>
              <a:rPr lang="en-US" sz="1700" dirty="0">
                <a:hlinkClick r:id="rId2"/>
              </a:rPr>
              <a:t>LAMBDA </a:t>
            </a:r>
            <a:r>
              <a:rPr lang="en-US" sz="1700" dirty="0"/>
              <a:t>to each value and returns an array that has each intermediate value.  </a:t>
            </a:r>
          </a:p>
          <a:p>
            <a:r>
              <a:rPr lang="en-US" sz="1700" b="1" dirty="0"/>
              <a:t>Syntax</a:t>
            </a:r>
          </a:p>
          <a:p>
            <a:pPr lvl="1"/>
            <a:r>
              <a:rPr lang="en-US" sz="1700" dirty="0"/>
              <a:t>=SCAN ([</a:t>
            </a:r>
            <a:r>
              <a:rPr lang="en-US" sz="1700" dirty="0" err="1"/>
              <a:t>initial_value</a:t>
            </a:r>
            <a:r>
              <a:rPr lang="en-US" sz="1700" dirty="0"/>
              <a:t>], array, lambda(accumulator, value, body))</a:t>
            </a:r>
          </a:p>
          <a:p>
            <a:pPr lvl="2"/>
            <a:r>
              <a:rPr lang="en-US" sz="1700" dirty="0"/>
              <a:t>Example  =SCAN(1, A1:C2, LAMBDA(</a:t>
            </a:r>
            <a:r>
              <a:rPr lang="en-US" sz="1700" dirty="0" err="1"/>
              <a:t>a,b,a</a:t>
            </a:r>
            <a:r>
              <a:rPr lang="en-US" sz="1700" dirty="0"/>
              <a:t>*b))</a:t>
            </a:r>
          </a:p>
          <a:p>
            <a:pPr lvl="1"/>
            <a:r>
              <a:rPr lang="en-US" sz="1700" dirty="0"/>
              <a:t>The SCAN function syntax has the following arguments and parameters: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1700" b="1" dirty="0">
                <a:effectLst/>
              </a:rPr>
              <a:t>[</a:t>
            </a:r>
            <a:r>
              <a:rPr lang="en-US" sz="1700" b="1" dirty="0" err="1">
                <a:effectLst/>
              </a:rPr>
              <a:t>initial_value</a:t>
            </a:r>
            <a:r>
              <a:rPr lang="en-US" sz="1700" b="1" dirty="0">
                <a:effectLst/>
              </a:rPr>
              <a:t>]</a:t>
            </a:r>
            <a:r>
              <a:rPr lang="en-US" sz="1700" dirty="0">
                <a:effectLst/>
              </a:rPr>
              <a:t>      Sets the starting value for the accumulator.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1700" b="1" dirty="0">
                <a:effectLst/>
              </a:rPr>
              <a:t>array   </a:t>
            </a:r>
            <a:r>
              <a:rPr lang="en-US" sz="1700" dirty="0">
                <a:effectLst/>
              </a:rPr>
              <a:t>   An array to be scanned.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1700" b="1" dirty="0">
                <a:effectLst/>
              </a:rPr>
              <a:t>lambda   </a:t>
            </a:r>
            <a:r>
              <a:rPr lang="en-US" sz="1700" dirty="0">
                <a:effectLst/>
              </a:rPr>
              <a:t>   A LAMBDA that is called to reduce the array. The LAMBDA takes three parameters:</a:t>
            </a:r>
          </a:p>
          <a:p>
            <a:pPr marL="1714500" lvl="3" indent="-342900">
              <a:buFont typeface="+mj-lt"/>
              <a:buAutoNum type="alphaLcParenR"/>
            </a:pPr>
            <a:r>
              <a:rPr lang="en-US" sz="1700" b="1" dirty="0">
                <a:effectLst/>
              </a:rPr>
              <a:t>accumulator </a:t>
            </a:r>
            <a:r>
              <a:rPr lang="en-US" sz="1700" dirty="0">
                <a:effectLst/>
              </a:rPr>
              <a:t>   The value totaled up and returned as the final result.</a:t>
            </a:r>
          </a:p>
          <a:p>
            <a:pPr marL="1714500" lvl="3" indent="-342900">
              <a:buFont typeface="+mj-lt"/>
              <a:buAutoNum type="alphaLcParenR"/>
            </a:pPr>
            <a:r>
              <a:rPr lang="en-US" sz="1700" b="1" dirty="0">
                <a:effectLst/>
              </a:rPr>
              <a:t>value </a:t>
            </a:r>
            <a:r>
              <a:rPr lang="en-US" sz="1700" dirty="0">
                <a:effectLst/>
              </a:rPr>
              <a:t>    The current value from the array.</a:t>
            </a:r>
          </a:p>
          <a:p>
            <a:pPr marL="1714500" lvl="3" indent="-342900">
              <a:buFont typeface="+mj-lt"/>
              <a:buAutoNum type="alphaLcParenR"/>
            </a:pPr>
            <a:r>
              <a:rPr lang="en-US" sz="1700" b="1" dirty="0">
                <a:effectLst/>
              </a:rPr>
              <a:t>body </a:t>
            </a:r>
            <a:r>
              <a:rPr lang="en-US" sz="1700" dirty="0">
                <a:effectLst/>
              </a:rPr>
              <a:t>    The calculation applied to each element in the array.</a:t>
            </a:r>
          </a:p>
          <a:p>
            <a:r>
              <a:rPr lang="en-US" sz="2700" dirty="0">
                <a:solidFill>
                  <a:srgbClr val="FF0000"/>
                </a:solidFill>
              </a:rPr>
              <a:t>Problems with Scan, Reduce, Map: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300" dirty="0">
                <a:solidFill>
                  <a:srgbClr val="FF0000"/>
                </a:solidFill>
                <a:effectLst/>
              </a:rPr>
              <a:t>In Illustration, I want treat </a:t>
            </a:r>
            <a:r>
              <a:rPr lang="en-US" sz="2300" dirty="0">
                <a:solidFill>
                  <a:srgbClr val="FF0000"/>
                </a:solidFill>
              </a:rPr>
              <a:t>multiple items as a single object, but Excel treats each cell independently.</a:t>
            </a:r>
            <a:endParaRPr lang="en-US" sz="1900" dirty="0">
              <a:solidFill>
                <a:srgbClr val="FF000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300" dirty="0">
                <a:solidFill>
                  <a:srgbClr val="FF0000"/>
                </a:solidFill>
                <a:effectLst/>
              </a:rPr>
              <a:t>The </a:t>
            </a:r>
            <a:r>
              <a:rPr lang="en-US" sz="2300" dirty="0" err="1">
                <a:solidFill>
                  <a:srgbClr val="FF0000"/>
                </a:solidFill>
                <a:effectLst/>
              </a:rPr>
              <a:t>initial_value</a:t>
            </a:r>
            <a:r>
              <a:rPr lang="en-US" sz="2300" dirty="0">
                <a:solidFill>
                  <a:srgbClr val="FF0000"/>
                </a:solidFill>
                <a:effectLst/>
              </a:rPr>
              <a:t> expects an individual value instead of a list of values.</a:t>
            </a:r>
          </a:p>
          <a:p>
            <a:r>
              <a:rPr lang="en-US" sz="2700" dirty="0">
                <a:solidFill>
                  <a:srgbClr val="FF0000"/>
                </a:solidFill>
              </a:rPr>
              <a:t>Problem this forces me to roll my own, which increase the need for programming chops.</a:t>
            </a:r>
            <a:endParaRPr lang="en-US" sz="2700" dirty="0">
              <a:solidFill>
                <a:srgbClr val="FF0000"/>
              </a:solidFill>
              <a:effectLst/>
            </a:endParaRPr>
          </a:p>
          <a:p>
            <a:pPr marL="1200150" lvl="2" indent="-285750"/>
            <a:endParaRPr lang="en-US" sz="1700" dirty="0">
              <a:effectLst/>
            </a:endParaRP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9069322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948C52-1BAD-ECAE-C73D-2F36E1E73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More Functional Fun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F65D0-E83E-674A-B369-84C903396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List</a:t>
            </a:r>
          </a:p>
          <a:p>
            <a:pPr lvl="1"/>
            <a:r>
              <a:rPr lang="en-US" sz="2200" dirty="0"/>
              <a:t>Collection of items of the </a:t>
            </a:r>
            <a:r>
              <a:rPr lang="en-US" sz="2200" b="1" dirty="0"/>
              <a:t>same type</a:t>
            </a:r>
          </a:p>
          <a:p>
            <a:r>
              <a:rPr lang="en-US" sz="2200" dirty="0"/>
              <a:t>Tuple</a:t>
            </a:r>
          </a:p>
          <a:p>
            <a:pPr lvl="1"/>
            <a:r>
              <a:rPr lang="en-US" sz="2200" dirty="0"/>
              <a:t>Collection of items of </a:t>
            </a:r>
            <a:r>
              <a:rPr lang="en-US" sz="2200" b="1" dirty="0"/>
              <a:t>different types</a:t>
            </a:r>
            <a:r>
              <a:rPr lang="en-US" sz="2200" dirty="0"/>
              <a:t>.</a:t>
            </a:r>
          </a:p>
          <a:p>
            <a:r>
              <a:rPr lang="en-US" sz="2200" dirty="0"/>
              <a:t>Tuples are used to create an object with different properties.</a:t>
            </a:r>
          </a:p>
          <a:p>
            <a:pPr lvl="1"/>
            <a:r>
              <a:rPr lang="en-US" sz="2200" dirty="0"/>
              <a:t>For example: Policyholder properties are issue age, gender, premium amount.</a:t>
            </a:r>
          </a:p>
          <a:p>
            <a:pPr lvl="1"/>
            <a:r>
              <a:rPr lang="en-US" sz="2200" dirty="0"/>
              <a:t>The tuple named policyholder would contain and integer, string, double.</a:t>
            </a:r>
          </a:p>
          <a:p>
            <a:r>
              <a:rPr lang="en-US" sz="2200" dirty="0"/>
              <a:t>The policyholder extract would be a list of policyholder tuples.</a:t>
            </a:r>
          </a:p>
          <a:p>
            <a:r>
              <a:rPr lang="en-US" sz="2200" dirty="0">
                <a:solidFill>
                  <a:srgbClr val="FF0000"/>
                </a:solidFill>
              </a:rPr>
              <a:t>Problem: Excel combines these concepts.</a:t>
            </a: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It may sound a good simplification, but it complicates greatly!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B213C8-9F34-D73F-6CE2-0F425DF3E4F2}"/>
              </a:ext>
            </a:extLst>
          </p:cNvPr>
          <p:cNvCxnSpPr/>
          <p:nvPr/>
        </p:nvCxnSpPr>
        <p:spPr>
          <a:xfrm>
            <a:off x="966158" y="5037826"/>
            <a:ext cx="967883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2566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065DC7A-4367-D7E1-AE58-DCD43A8F03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899" r="27899"/>
          <a:stretch/>
        </p:blipFill>
        <p:spPr>
          <a:xfrm>
            <a:off x="7874000" y="0"/>
            <a:ext cx="4318000" cy="68815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479CD1-12E9-42C8-7972-5082AD7D7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552" y="228814"/>
            <a:ext cx="7134498" cy="816065"/>
          </a:xfrm>
        </p:spPr>
        <p:txBody>
          <a:bodyPr anchor="t"/>
          <a:lstStyle/>
          <a:p>
            <a:pPr algn="l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86DD5A-1911-0A60-E870-A7162D87B6B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61702" y="998071"/>
            <a:ext cx="7020198" cy="5331011"/>
          </a:xfrm>
        </p:spPr>
        <p:txBody>
          <a:bodyPr>
            <a:normAutofit fontScale="77500" lnSpcReduction="20000"/>
          </a:bodyPr>
          <a:lstStyle/>
          <a:p>
            <a:pPr marL="342900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bad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It will require actuaries to increase their programming chops,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but extremely doable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Purely functional programming is a very different mindset than the imperative mindset of VBA.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good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By relying only on lambda functions and dynamic arrays, we can greatly speed up the ability to communicate complicated logic to other interested parties.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We can easily read, translate, and version control business logic of the Excel code.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Reads far more mathematical and easier to relate to actuarial textbooks.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Given we are more accustomed to functional programming, I think it will give us 10X speed up for creating illustrations due to reusability of lambda libraries.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tradeoff is worth it because it will increase the problem-solving capabilities of everyone involved. 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Learning different programming paradigms is always 	worth the effort.</a:t>
            </a:r>
          </a:p>
          <a:p>
            <a:pPr marL="800100" lvl="1" indent="-3429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new paradigm forces you into better programming habits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D6A01F-3033-3D67-6137-A556DE9CD1D9}"/>
              </a:ext>
            </a:extLst>
          </p:cNvPr>
          <p:cNvSpPr txBox="1"/>
          <p:nvPr/>
        </p:nvSpPr>
        <p:spPr>
          <a:xfrm>
            <a:off x="561702" y="6254151"/>
            <a:ext cx="6727619" cy="375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https://github.com/RubyTheActuary/Excel-Lambda-Examples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2220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A8F4B-8672-BBD3-3E32-EEBC7F7A0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Uses of Excel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C3224C6-2E35-972E-3AC6-335AA5BD26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2666319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545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301A44-494F-4AD9-9AF5-931F7F987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Business Use Case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DBEE98AA-52D8-BAC9-C285-6E695003B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Third party does illustration for agents.</a:t>
            </a:r>
          </a:p>
          <a:p>
            <a:r>
              <a:rPr lang="en-US" sz="2200" dirty="0"/>
              <a:t>We throw a spreadsheet over the wall to display logic of new products.</a:t>
            </a:r>
          </a:p>
          <a:p>
            <a:r>
              <a:rPr lang="en-US" sz="2200" dirty="0"/>
              <a:t>Spreadsheet has grown in complexity over the years to accommodate all new product ideas.</a:t>
            </a:r>
          </a:p>
          <a:p>
            <a:r>
              <a:rPr lang="en-US" sz="2200" dirty="0"/>
              <a:t>People complain at lead time required to get third party to implement illustration.</a:t>
            </a:r>
          </a:p>
          <a:p>
            <a:r>
              <a:rPr lang="en-US" sz="2200" b="1" dirty="0"/>
              <a:t>Problem</a:t>
            </a:r>
            <a:r>
              <a:rPr lang="en-US" sz="2200" dirty="0"/>
              <a:t>: Logic is convoluted and scattered throughout a large spreadsheet.</a:t>
            </a:r>
          </a:p>
          <a:p>
            <a:pPr lvl="1"/>
            <a:r>
              <a:rPr lang="en-US" sz="2200" dirty="0"/>
              <a:t>Regardless if third party or not, it will take them a long time to find changes and parse logic!</a:t>
            </a:r>
          </a:p>
          <a:p>
            <a:r>
              <a:rPr lang="en-US" sz="2200" b="1" dirty="0"/>
              <a:t>Solution</a:t>
            </a:r>
            <a:r>
              <a:rPr lang="en-US" sz="2200" dirty="0"/>
              <a:t>: Find a way to make the logic transparent to the users downstream. </a:t>
            </a:r>
          </a:p>
          <a:p>
            <a:pPr lvl="1"/>
            <a:r>
              <a:rPr lang="en-US" dirty="0"/>
              <a:t>This should reduce the lead time required and improve accuracy of the implementation.</a:t>
            </a:r>
          </a:p>
        </p:txBody>
      </p:sp>
    </p:spTree>
    <p:extLst>
      <p:ext uri="{BB962C8B-B14F-4D97-AF65-F5344CB8AC3E}">
        <p14:creationId xmlns:p14="http://schemas.microsoft.com/office/powerpoint/2010/main" val="3759398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41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Eliminating Cell Reference 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987" y="1576925"/>
            <a:ext cx="7343589" cy="824193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Withdrawal Penalty - Classic</a:t>
            </a:r>
          </a:p>
          <a:p>
            <a:pPr marL="914400" lvl="2" indent="0">
              <a:buNone/>
            </a:pPr>
            <a:r>
              <a:rPr lang="en-US" sz="12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033D8B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($C9 &lt;&gt; </a:t>
            </a:r>
            <a:r>
              <a:rPr lang="en-US" sz="12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0</a:t>
            </a:r>
            <a:r>
              <a:rPr lang="en-US" sz="12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033D8B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IF</a:t>
            </a:r>
            <a:r>
              <a:rPr lang="en-US" sz="12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($F9,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1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- </a:t>
            </a:r>
            <a:r>
              <a:rPr lang="en-US" sz="1000" b="0" dirty="0">
                <a:solidFill>
                  <a:srgbClr val="033D8B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MAX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 $C9 - $P8) / ($D8 - $P8),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1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- $C9 / $D9), </a:t>
            </a:r>
            <a:r>
              <a:rPr lang="en-US" sz="10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1</a:t>
            </a:r>
            <a:r>
              <a:rPr lang="en-US" sz="1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)</a:t>
            </a:r>
          </a:p>
          <a:p>
            <a:pPr marL="914400" lvl="2" indent="0">
              <a:buNone/>
            </a:pPr>
            <a:r>
              <a:rPr lang="en-US" sz="12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   </a:t>
            </a:r>
          </a:p>
          <a:p>
            <a:pPr lvl="1"/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A5EBDA-A6EF-3B82-0C52-45811210F208}"/>
              </a:ext>
            </a:extLst>
          </p:cNvPr>
          <p:cNvSpPr txBox="1">
            <a:spLocks/>
          </p:cNvSpPr>
          <p:nvPr/>
        </p:nvSpPr>
        <p:spPr>
          <a:xfrm>
            <a:off x="891987" y="3429000"/>
            <a:ext cx="7343589" cy="30638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Withdrawal Penalty - Map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033D8B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MAP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(       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8  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   $P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8  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 $C9   ,$D9,    $F9     ,  $P9,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4432B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LAMBDA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prevCV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prevMAWA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WdTaken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Cv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isActivated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mawa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C4432B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noWd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             </a:t>
            </a:r>
            <a:r>
              <a:rPr lang="en-US" sz="2000" b="0" dirty="0">
                <a:solidFill>
                  <a:srgbClr val="033D8B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WdTaken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&lt;&gt; </a:t>
            </a:r>
            <a:r>
              <a:rPr lang="en-US" sz="20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                 </a:t>
            </a:r>
            <a:r>
              <a:rPr lang="en-US" sz="2000" b="0" dirty="0">
                <a:solidFill>
                  <a:srgbClr val="033D8B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isActivated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ighlight>
                  <a:srgbClr val="FFFFFE"/>
                </a:highlight>
                <a:latin typeface="Consolas" panose="020B0609020204030204" pitchFamily="49" charset="0"/>
              </a:rPr>
              <a:t>                      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- </a:t>
            </a:r>
            <a:r>
              <a:rPr lang="en-US" sz="2000" b="0" dirty="0">
                <a:solidFill>
                  <a:srgbClr val="033D8B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MAX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WdTaken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-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prevMAWA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) / (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prevCV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-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prevMAWA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), 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98658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                      1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-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WdTaken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/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Cv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), 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              </a:t>
            </a:r>
            <a:r>
              <a:rPr lang="en-US" sz="2000" b="0" dirty="0" err="1">
                <a:solidFill>
                  <a:srgbClr val="0969DA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noWd</a:t>
            </a: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    )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00000"/>
                </a:solidFill>
                <a:effectLst/>
                <a:highlight>
                  <a:srgbClr val="FFFFFE"/>
                </a:highlight>
                <a:latin typeface="Consolas" panose="020B0609020204030204" pitchFamily="49" charset="0"/>
              </a:rPr>
              <a:t>)</a:t>
            </a:r>
          </a:p>
          <a:p>
            <a:pPr lvl="1"/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Callout: Line 5">
            <a:extLst>
              <a:ext uri="{FF2B5EF4-FFF2-40B4-BE49-F238E27FC236}">
                <a16:creationId xmlns:a16="http://schemas.microsoft.com/office/drawing/2014/main" id="{15DEB23F-AD30-D801-6078-C5AE51F42510}"/>
              </a:ext>
            </a:extLst>
          </p:cNvPr>
          <p:cNvSpPr/>
          <p:nvPr/>
        </p:nvSpPr>
        <p:spPr>
          <a:xfrm>
            <a:off x="8510493" y="3450015"/>
            <a:ext cx="3490259" cy="769374"/>
          </a:xfrm>
          <a:prstGeom prst="borderCallout1">
            <a:avLst>
              <a:gd name="adj1" fmla="val 815"/>
              <a:gd name="adj2" fmla="val 57"/>
              <a:gd name="adj3" fmla="val 45500"/>
              <a:gd name="adj4" fmla="val -42271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Mapping a cell references to Lambda parameters.</a:t>
            </a: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A321D5DA-C87F-4C52-98C6-F5054F0CF2DE}"/>
              </a:ext>
            </a:extLst>
          </p:cNvPr>
          <p:cNvSpPr/>
          <p:nvPr/>
        </p:nvSpPr>
        <p:spPr>
          <a:xfrm>
            <a:off x="8510493" y="4282144"/>
            <a:ext cx="3490259" cy="907022"/>
          </a:xfrm>
          <a:prstGeom prst="borderCallout1">
            <a:avLst>
              <a:gd name="adj1" fmla="val 815"/>
              <a:gd name="adj2" fmla="val 57"/>
              <a:gd name="adj3" fmla="val 52453"/>
              <a:gd name="adj4" fmla="val -39360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logic is separated from cell references, so moving the right direction.</a:t>
            </a:r>
          </a:p>
        </p:txBody>
      </p:sp>
      <p:sp>
        <p:nvSpPr>
          <p:cNvPr id="9" name="Callout: Line 8">
            <a:extLst>
              <a:ext uri="{FF2B5EF4-FFF2-40B4-BE49-F238E27FC236}">
                <a16:creationId xmlns:a16="http://schemas.microsoft.com/office/drawing/2014/main" id="{22B0FBC1-2C9B-9077-847E-8033DC6BCB0D}"/>
              </a:ext>
            </a:extLst>
          </p:cNvPr>
          <p:cNvSpPr/>
          <p:nvPr/>
        </p:nvSpPr>
        <p:spPr>
          <a:xfrm>
            <a:off x="8405905" y="1668835"/>
            <a:ext cx="3490259" cy="1099671"/>
          </a:xfrm>
          <a:prstGeom prst="borderCallout1">
            <a:avLst>
              <a:gd name="adj1" fmla="val 815"/>
              <a:gd name="adj2" fmla="val 57"/>
              <a:gd name="adj3" fmla="val -6108"/>
              <a:gd name="adj4" fmla="val -4381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Cell References scattered through logic, which is source of the problem.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AEE57A-721C-7C58-F151-1640F4B494D3}"/>
              </a:ext>
            </a:extLst>
          </p:cNvPr>
          <p:cNvSpPr/>
          <p:nvPr/>
        </p:nvSpPr>
        <p:spPr>
          <a:xfrm>
            <a:off x="1219945" y="4009535"/>
            <a:ext cx="6687671" cy="2127624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allout: Line 11">
            <a:extLst>
              <a:ext uri="{FF2B5EF4-FFF2-40B4-BE49-F238E27FC236}">
                <a16:creationId xmlns:a16="http://schemas.microsoft.com/office/drawing/2014/main" id="{B3DE9F35-E65E-C7D7-74FA-87EE9581AE45}"/>
              </a:ext>
            </a:extLst>
          </p:cNvPr>
          <p:cNvSpPr/>
          <p:nvPr/>
        </p:nvSpPr>
        <p:spPr>
          <a:xfrm>
            <a:off x="8510492" y="5347545"/>
            <a:ext cx="3490259" cy="907022"/>
          </a:xfrm>
          <a:prstGeom prst="borderCallout1">
            <a:avLst>
              <a:gd name="adj1" fmla="val 815"/>
              <a:gd name="adj2" fmla="val 57"/>
              <a:gd name="adj3" fmla="val 39275"/>
              <a:gd name="adj4" fmla="val -25661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Better, but still has problem of not understanding the logic between columns.</a:t>
            </a:r>
          </a:p>
        </p:txBody>
      </p:sp>
    </p:spTree>
    <p:extLst>
      <p:ext uri="{BB962C8B-B14F-4D97-AF65-F5344CB8AC3E}">
        <p14:creationId xmlns:p14="http://schemas.microsoft.com/office/powerpoint/2010/main" val="402382339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AEFCF-6510-EE2F-CC02-E53835B11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Wringing Out Logic into Lambda Libraries</a:t>
            </a:r>
          </a:p>
        </p:txBody>
      </p:sp>
      <p:pic>
        <p:nvPicPr>
          <p:cNvPr id="5" name="Content Placeholder 4" descr="A person holding a white shirt&#10;&#10;Description automatically generated">
            <a:extLst>
              <a:ext uri="{FF2B5EF4-FFF2-40B4-BE49-F238E27FC236}">
                <a16:creationId xmlns:a16="http://schemas.microsoft.com/office/drawing/2014/main" id="{C16CA98F-89E4-9843-85FD-989C3FA72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599" cy="4351338"/>
          </a:xfrm>
        </p:spPr>
      </p:pic>
    </p:spTree>
    <p:extLst>
      <p:ext uri="{BB962C8B-B14F-4D97-AF65-F5344CB8AC3E}">
        <p14:creationId xmlns:p14="http://schemas.microsoft.com/office/powerpoint/2010/main" val="3884837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390626-BF0E-AF64-CEEF-D2AE377F4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8525"/>
          </a:xfrm>
        </p:spPr>
        <p:txBody>
          <a:bodyPr>
            <a:normAutofit fontScale="90000"/>
          </a:bodyPr>
          <a:lstStyle/>
          <a:p>
            <a:r>
              <a:rPr lang="en-US" sz="4600" dirty="0"/>
              <a:t>Smart Lambda Libraries </a:t>
            </a:r>
            <a:br>
              <a:rPr lang="en-US" sz="4600" dirty="0"/>
            </a:br>
            <a:r>
              <a:rPr lang="en-US" sz="4600" dirty="0"/>
              <a:t>Make </a:t>
            </a:r>
            <a:br>
              <a:rPr lang="en-US" sz="4600" dirty="0"/>
            </a:br>
            <a:r>
              <a:rPr lang="en-US" sz="4600" dirty="0"/>
              <a:t>Dumb Spreadsheets!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89249-9A17-15F3-EFEF-B1717633E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2000" dirty="0"/>
              <a:t>Pay Period =SEQUENCE(Periods,,0,1/2)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000" dirty="0"/>
              <a:t>Purchase Payments = 100000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000" dirty="0"/>
              <a:t>Withdrawal Taken = 0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000" dirty="0"/>
              <a:t>Assumed Contract Value = 100000 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000" dirty="0"/>
              <a:t>Is Anniversary =</a:t>
            </a:r>
            <a:r>
              <a:rPr lang="en-US" sz="2000" dirty="0" err="1"/>
              <a:t>VA.IsAnniversary</a:t>
            </a:r>
            <a:r>
              <a:rPr lang="en-US" sz="2000" dirty="0"/>
              <a:t>(A9#)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000" dirty="0"/>
              <a:t>Is Activated =</a:t>
            </a:r>
            <a:r>
              <a:rPr lang="en-US" sz="2000" dirty="0" err="1"/>
              <a:t>VA.IsActivated</a:t>
            </a:r>
            <a:r>
              <a:rPr lang="en-US" sz="2000" dirty="0"/>
              <a:t>(A9#,ActivationPeriod)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000" dirty="0"/>
              <a:t>INCOME BASE =DROP(</a:t>
            </a:r>
          </a:p>
          <a:p>
            <a:pPr marL="0" indent="0">
              <a:buNone/>
            </a:pPr>
            <a:r>
              <a:rPr lang="en-US" sz="2000" dirty="0"/>
              <a:t>			</a:t>
            </a:r>
            <a:r>
              <a:rPr lang="en-US" sz="1600" dirty="0" err="1"/>
              <a:t>Utils.MulitSCAN</a:t>
            </a:r>
            <a:r>
              <a:rPr lang="en-US" sz="1600" dirty="0"/>
              <a:t>({$C$9, $C$9, $C$9,0}, </a:t>
            </a:r>
          </a:p>
          <a:p>
            <a:pPr marL="457200" lvl="1" indent="0">
              <a:buNone/>
            </a:pPr>
            <a:r>
              <a:rPr lang="en-US" sz="1600" dirty="0"/>
              <a:t>			HSTACK($A9#,$C9#, $D$9#, $E9#, $F9#, $B9#,SEQUENCE(Periods,,MawRate,0)),</a:t>
            </a:r>
          </a:p>
          <a:p>
            <a:pPr marL="457200" lvl="1" indent="0">
              <a:buNone/>
            </a:pPr>
            <a:r>
              <a:rPr lang="en-US" sz="1600" dirty="0"/>
              <a:t>			</a:t>
            </a:r>
            <a:r>
              <a:rPr lang="en-US" sz="1600" dirty="0" err="1"/>
              <a:t>VA.MawStack</a:t>
            </a:r>
            <a:r>
              <a:rPr lang="en-US" sz="1600" dirty="0"/>
              <a:t>)</a:t>
            </a:r>
          </a:p>
          <a:p>
            <a:pPr marL="457200" lvl="1" indent="0">
              <a:buNone/>
            </a:pPr>
            <a:r>
              <a:rPr lang="en-US" sz="1600" dirty="0"/>
              <a:t>		     </a:t>
            </a:r>
            <a:r>
              <a:rPr lang="en-US" sz="2200" dirty="0"/>
              <a:t>,0,1)</a:t>
            </a:r>
            <a:r>
              <a:rPr lang="en-US" sz="1600" dirty="0"/>
              <a:t> 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2000" dirty="0"/>
              <a:t>Protected Income Payment =MAP($D$9#,CHOOSECOLS($G$9#,1),SEQUENCE(Periods,,pipRate,0),</a:t>
            </a:r>
            <a:r>
              <a:rPr lang="en-US" sz="2000" dirty="0" err="1"/>
              <a:t>VA.ProtectedIncomePayment</a:t>
            </a:r>
            <a:r>
              <a:rPr lang="en-US" sz="2000" dirty="0"/>
              <a:t>)</a:t>
            </a: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E9DDC7-4B04-5ED9-67CC-F0FEB48FC37B}"/>
              </a:ext>
            </a:extLst>
          </p:cNvPr>
          <p:cNvSpPr txBox="1"/>
          <p:nvPr/>
        </p:nvSpPr>
        <p:spPr>
          <a:xfrm>
            <a:off x="8669547" y="2035834"/>
            <a:ext cx="28534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Being dumb is a good thing!</a:t>
            </a:r>
          </a:p>
        </p:txBody>
      </p:sp>
    </p:spTree>
    <p:extLst>
      <p:ext uri="{BB962C8B-B14F-4D97-AF65-F5344CB8AC3E}">
        <p14:creationId xmlns:p14="http://schemas.microsoft.com/office/powerpoint/2010/main" val="195762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 tmFilter="0, 0; .2, .5; .8, .5; 1, 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250" autoRev="1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400"/>
              <a:t>Advance Formula Environment (AFE)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lvl="1"/>
            <a:r>
              <a:rPr lang="en-US" sz="1700" dirty="0"/>
              <a:t>Used for managing reusable libraries</a:t>
            </a:r>
          </a:p>
          <a:p>
            <a:pPr lvl="1"/>
            <a:r>
              <a:rPr lang="en-US" sz="1700" dirty="0"/>
              <a:t>Libraries can be saved into different names spaces</a:t>
            </a:r>
          </a:p>
          <a:p>
            <a:pPr lvl="1"/>
            <a:r>
              <a:rPr lang="en-US" sz="1700" dirty="0"/>
              <a:t>Updates can be easily saved</a:t>
            </a:r>
          </a:p>
          <a:p>
            <a:pPr lvl="1"/>
            <a:r>
              <a:rPr lang="en-US" sz="1700" dirty="0"/>
              <a:t>New formulas imported from spreadsheet into the library</a:t>
            </a:r>
          </a:p>
          <a:p>
            <a:pPr lvl="1"/>
            <a:r>
              <a:rPr lang="en-US" sz="1700" dirty="0"/>
              <a:t>New versions can be downloaded from GitHub.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FE84DF-8D89-AEE0-71AC-F37C77667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23410"/>
            <a:ext cx="6903720" cy="61367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644CAD-8C3C-D448-6CF3-B9C14357DF1F}"/>
              </a:ext>
            </a:extLst>
          </p:cNvPr>
          <p:cNvSpPr txBox="1"/>
          <p:nvPr/>
        </p:nvSpPr>
        <p:spPr>
          <a:xfrm>
            <a:off x="4654296" y="6383546"/>
            <a:ext cx="6784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hlinkClick r:id="rId3"/>
              </a:rPr>
              <a:t>https://www.microsoft.com/en-us/garage/profiles/excel-labs/</a:t>
            </a:r>
            <a:r>
              <a:rPr lang="en-US" dirty="0"/>
              <a:t> </a:t>
            </a: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7199EC4-9B59-D24F-4285-2EB7B6C535F6}"/>
              </a:ext>
            </a:extLst>
          </p:cNvPr>
          <p:cNvSpPr/>
          <p:nvPr/>
        </p:nvSpPr>
        <p:spPr>
          <a:xfrm>
            <a:off x="5279366" y="1041856"/>
            <a:ext cx="517585" cy="631669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969FF1D-9D57-49C8-461F-67B1B258DA3B}"/>
              </a:ext>
            </a:extLst>
          </p:cNvPr>
          <p:cNvSpPr/>
          <p:nvPr/>
        </p:nvSpPr>
        <p:spPr>
          <a:xfrm>
            <a:off x="4789693" y="869327"/>
            <a:ext cx="223424" cy="345057"/>
          </a:xfrm>
          <a:prstGeom prst="ellipse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1ED3F0F-6374-50ED-7CEA-9E6EDA900C1B}"/>
              </a:ext>
            </a:extLst>
          </p:cNvPr>
          <p:cNvSpPr/>
          <p:nvPr/>
        </p:nvSpPr>
        <p:spPr>
          <a:xfrm>
            <a:off x="5218397" y="869327"/>
            <a:ext cx="223424" cy="345057"/>
          </a:xfrm>
          <a:prstGeom prst="ellipse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E75FCAA-5C1C-FB07-DABF-8D0C3DE7DF5D}"/>
              </a:ext>
            </a:extLst>
          </p:cNvPr>
          <p:cNvSpPr/>
          <p:nvPr/>
        </p:nvSpPr>
        <p:spPr>
          <a:xfrm>
            <a:off x="4995864" y="885442"/>
            <a:ext cx="223424" cy="345057"/>
          </a:xfrm>
          <a:prstGeom prst="ellipse">
            <a:avLst/>
          </a:prstGeom>
          <a:noFill/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05679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</p:bldLst>
  </p:timing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15373</TotalTime>
  <Words>2506</Words>
  <Application>Microsoft Office PowerPoint</Application>
  <PresentationFormat>Widescreen</PresentationFormat>
  <Paragraphs>318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Aptos</vt:lpstr>
      <vt:lpstr>Arial</vt:lpstr>
      <vt:lpstr>Calibri</vt:lpstr>
      <vt:lpstr>Calibri Light</vt:lpstr>
      <vt:lpstr>Consolas</vt:lpstr>
      <vt:lpstr>Times New Roman</vt:lpstr>
      <vt:lpstr>Office Theme 2013 - 2022</vt:lpstr>
      <vt:lpstr>LAMBDA FUNCTIONS AND DYNAMIC ARRAYS</vt:lpstr>
      <vt:lpstr>Agenda</vt:lpstr>
      <vt:lpstr>The Why</vt:lpstr>
      <vt:lpstr>Uses of Excel</vt:lpstr>
      <vt:lpstr>Business Use Case</vt:lpstr>
      <vt:lpstr>Eliminating Cell Reference Hell</vt:lpstr>
      <vt:lpstr>Wringing Out Logic into Lambda Libraries</vt:lpstr>
      <vt:lpstr>Smart Lambda Libraries  Make  Dumb Spreadsheets!</vt:lpstr>
      <vt:lpstr>Advance Formula Environment (AFE)</vt:lpstr>
      <vt:lpstr>Version Control of Libraries GitHub</vt:lpstr>
      <vt:lpstr>Converting Libraries for other Systems</vt:lpstr>
      <vt:lpstr>Bang Out Prototype to Match Excel</vt:lpstr>
      <vt:lpstr>Why Dynamic Arrays and Lambda Functions?</vt:lpstr>
      <vt:lpstr>The How</vt:lpstr>
      <vt:lpstr>Functional Programming Fundamentals</vt:lpstr>
      <vt:lpstr>Functional Programming Concepts</vt:lpstr>
      <vt:lpstr>Mega Replace Recursion</vt:lpstr>
      <vt:lpstr>Recursion and Impurity</vt:lpstr>
      <vt:lpstr>Important Lambda Helper Functions</vt:lpstr>
      <vt:lpstr>Recursion and Purity</vt:lpstr>
      <vt:lpstr>Reduction and Higher-Order Functions</vt:lpstr>
      <vt:lpstr>Lambdas and Recursion – Simple Example</vt:lpstr>
      <vt:lpstr>Comparing Dependency Patterns</vt:lpstr>
      <vt:lpstr>Classic Excel – Calculation Tree</vt:lpstr>
      <vt:lpstr>Classic Excel Pattern Dependencies</vt:lpstr>
      <vt:lpstr>Dynamic Array Excel Pattern Dependencies</vt:lpstr>
      <vt:lpstr>Understanding Complicated Dependencies in Classic Excel Illustrations</vt:lpstr>
      <vt:lpstr>A Complicated VA Prospectus Classical Dependencies </vt:lpstr>
      <vt:lpstr>Programming By Numbers</vt:lpstr>
      <vt:lpstr>A Complicated VA Prospectus  Dynamic Arrays Dependencies </vt:lpstr>
      <vt:lpstr>Issue with Divergence from Functional Programming.</vt:lpstr>
      <vt:lpstr>SCAN Function Details and Limitations</vt:lpstr>
      <vt:lpstr>More Functional Fun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Header</dc:title>
  <dc:creator>Kim Pawlak</dc:creator>
  <cp:lastModifiedBy>Bryon Robidoux</cp:lastModifiedBy>
  <cp:revision>146</cp:revision>
  <dcterms:created xsi:type="dcterms:W3CDTF">2023-01-04T19:51:48Z</dcterms:created>
  <dcterms:modified xsi:type="dcterms:W3CDTF">2024-11-15T13:33:19Z</dcterms:modified>
</cp:coreProperties>
</file>

<file path=docProps/thumbnail.jpeg>
</file>